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6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7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8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9.xml" ContentType="application/vnd.openxmlformats-officedocument.theme+xml"/>
  <Override PartName="/ppt/media/image8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2" r:id="rId3"/>
    <p:sldMasterId id="2147483678" r:id="rId4"/>
    <p:sldMasterId id="2147483684" r:id="rId5"/>
    <p:sldMasterId id="2147483690" r:id="rId6"/>
    <p:sldMasterId id="2147483696" r:id="rId7"/>
    <p:sldMasterId id="2147483702" r:id="rId8"/>
    <p:sldMasterId id="2147483708" r:id="rId9"/>
  </p:sldMasterIdLst>
  <p:sldIdLst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158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338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33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939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781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038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8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46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38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211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64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5537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9751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062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357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292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8569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8975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148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8283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5656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8068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8665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5977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753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6582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3370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005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5212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2196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6404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847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1418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8010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6724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54204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8560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8001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2794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6022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2458703"/>
            <a:ext cx="12184614" cy="43951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" y="0"/>
            <a:ext cx="12185162" cy="2598127"/>
          </a:xfrm>
          <a:custGeom>
            <a:avLst/>
            <a:gdLst/>
            <a:ahLst/>
            <a:cxnLst/>
            <a:rect l="l" t="t" r="r" b="b"/>
            <a:pathLst>
              <a:path w="7920355" h="3002280">
                <a:moveTo>
                  <a:pt x="0" y="3002216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3002216"/>
                </a:lnTo>
                <a:lnTo>
                  <a:pt x="0" y="3002216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62147" y="266725"/>
            <a:ext cx="10467706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58238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002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8719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46515"/>
          </a:xfrm>
        </p:spPr>
        <p:txBody>
          <a:bodyPr lIns="0" tIns="0" rIns="0" bIns="0"/>
          <a:lstStyle>
            <a:lvl1pPr>
              <a:defRPr sz="952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8084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77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78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424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365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162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32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1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462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786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1463" y="344043"/>
            <a:ext cx="10989075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rgbClr val="DD2B1C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6071" y="2045739"/>
            <a:ext cx="103398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06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5661">
        <a:defRPr>
          <a:latin typeface="+mn-lt"/>
          <a:ea typeface="+mn-ea"/>
          <a:cs typeface="+mn-cs"/>
        </a:defRPr>
      </a:lvl2pPr>
      <a:lvl3pPr marL="791322">
        <a:defRPr>
          <a:latin typeface="+mn-lt"/>
          <a:ea typeface="+mn-ea"/>
          <a:cs typeface="+mn-cs"/>
        </a:defRPr>
      </a:lvl3pPr>
      <a:lvl4pPr marL="1186983">
        <a:defRPr>
          <a:latin typeface="+mn-lt"/>
          <a:ea typeface="+mn-ea"/>
          <a:cs typeface="+mn-cs"/>
        </a:defRPr>
      </a:lvl4pPr>
      <a:lvl5pPr marL="1582644">
        <a:defRPr>
          <a:latin typeface="+mn-lt"/>
          <a:ea typeface="+mn-ea"/>
          <a:cs typeface="+mn-cs"/>
        </a:defRPr>
      </a:lvl5pPr>
      <a:lvl6pPr marL="1978304">
        <a:defRPr>
          <a:latin typeface="+mn-lt"/>
          <a:ea typeface="+mn-ea"/>
          <a:cs typeface="+mn-cs"/>
        </a:defRPr>
      </a:lvl6pPr>
      <a:lvl7pPr marL="2373965">
        <a:defRPr>
          <a:latin typeface="+mn-lt"/>
          <a:ea typeface="+mn-ea"/>
          <a:cs typeface="+mn-cs"/>
        </a:defRPr>
      </a:lvl7pPr>
      <a:lvl8pPr marL="2769626">
        <a:defRPr>
          <a:latin typeface="+mn-lt"/>
          <a:ea typeface="+mn-ea"/>
          <a:cs typeface="+mn-cs"/>
        </a:defRPr>
      </a:lvl8pPr>
      <a:lvl9pPr marL="3165287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mailto:grad@ivanec.hr" TargetMode="External"/><Relationship Id="rId13" Type="http://schemas.openxmlformats.org/officeDocument/2006/relationships/image" Target="../media/image18.png"/><Relationship Id="rId18" Type="http://schemas.openxmlformats.org/officeDocument/2006/relationships/hyperlink" Target="mailto:projektni.ured@ivanec.hr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7.png"/><Relationship Id="rId17" Type="http://schemas.openxmlformats.org/officeDocument/2006/relationships/image" Target="../media/image20.png"/><Relationship Id="rId2" Type="http://schemas.openxmlformats.org/officeDocument/2006/relationships/image" Target="../media/image9.png"/><Relationship Id="rId16" Type="http://schemas.openxmlformats.org/officeDocument/2006/relationships/hyperlink" Target="http://www.poslovna-zona-ivanec.hr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12.png"/><Relationship Id="rId15" Type="http://schemas.openxmlformats.org/officeDocument/2006/relationships/hyperlink" Target="mailto:lana.labas@ivanec.hr" TargetMode="External"/><Relationship Id="rId10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hyperlink" Target="http://www.ivanec.hr/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51957" y="266726"/>
            <a:ext cx="3390534" cy="1986860"/>
          </a:xfrm>
          <a:prstGeom prst="rect">
            <a:avLst/>
          </a:prstGeom>
        </p:spPr>
        <p:txBody>
          <a:bodyPr vert="horz" wrap="square" lIns="0" tIns="62645" rIns="0" bIns="0" rtlCol="0">
            <a:spAutoFit/>
          </a:bodyPr>
          <a:lstStyle/>
          <a:p>
            <a:pPr marL="10991" marR="4396">
              <a:lnSpc>
                <a:spcPts val="5019"/>
              </a:lnSpc>
              <a:spcBef>
                <a:spcPts val="493"/>
              </a:spcBef>
            </a:pPr>
            <a:r>
              <a:rPr sz="4414" b="1" spc="30" dirty="0">
                <a:solidFill>
                  <a:srgbClr val="FFFFFF"/>
                </a:solidFill>
                <a:latin typeface="Trebuchet MS"/>
                <a:cs typeface="Trebuchet MS"/>
              </a:rPr>
              <a:t>IVANEC </a:t>
            </a:r>
            <a:r>
              <a:rPr sz="4414" b="1" spc="9" dirty="0">
                <a:solidFill>
                  <a:srgbClr val="FFFFFF"/>
                </a:solidFill>
                <a:latin typeface="Trebuchet MS"/>
                <a:cs typeface="Trebuchet MS"/>
              </a:rPr>
              <a:t>KAO  </a:t>
            </a:r>
            <a:r>
              <a:rPr sz="4414" b="1" spc="-9" dirty="0">
                <a:solidFill>
                  <a:srgbClr val="FFFFFF"/>
                </a:solidFill>
                <a:latin typeface="Trebuchet MS"/>
                <a:cs typeface="Trebuchet MS"/>
              </a:rPr>
              <a:t>ULAGAČKA  </a:t>
            </a:r>
            <a:r>
              <a:rPr sz="4414" b="1" spc="121" dirty="0">
                <a:solidFill>
                  <a:srgbClr val="FFFFFF"/>
                </a:solidFill>
                <a:latin typeface="Trebuchet MS"/>
                <a:cs typeface="Trebuchet MS"/>
              </a:rPr>
              <a:t>DESTIN</a:t>
            </a:r>
            <a:r>
              <a:rPr sz="4414" b="1" spc="108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4414" b="1" spc="-173" dirty="0">
                <a:solidFill>
                  <a:srgbClr val="FFFFFF"/>
                </a:solidFill>
                <a:latin typeface="Trebuchet MS"/>
                <a:cs typeface="Trebuchet MS"/>
              </a:rPr>
              <a:t>CIJA</a:t>
            </a:r>
            <a:endParaRPr sz="4414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71036" y="2694806"/>
            <a:ext cx="5889747" cy="1014701"/>
          </a:xfrm>
          <a:prstGeom prst="rect">
            <a:avLst/>
          </a:prstGeom>
        </p:spPr>
        <p:txBody>
          <a:bodyPr vert="horz" wrap="square" lIns="0" tIns="14288" rIns="0" bIns="0" rtlCol="0">
            <a:spAutoFit/>
          </a:bodyPr>
          <a:lstStyle/>
          <a:p>
            <a:pPr marL="10991" marR="4396">
              <a:lnSpc>
                <a:spcPts val="3938"/>
              </a:lnSpc>
              <a:spcBef>
                <a:spcPts val="113"/>
              </a:spcBef>
            </a:pPr>
            <a:r>
              <a:rPr sz="3159" b="1" spc="-30" dirty="0">
                <a:solidFill>
                  <a:srgbClr val="FFFFFF"/>
                </a:solidFill>
                <a:latin typeface="Trebuchet MS"/>
                <a:cs typeface="Trebuchet MS"/>
              </a:rPr>
              <a:t>položaj, </a:t>
            </a:r>
            <a:r>
              <a:rPr sz="3159" b="1" spc="4" dirty="0">
                <a:solidFill>
                  <a:srgbClr val="FFFFFF"/>
                </a:solidFill>
                <a:latin typeface="Trebuchet MS"/>
                <a:cs typeface="Trebuchet MS"/>
              </a:rPr>
              <a:t>prednosti,</a:t>
            </a:r>
            <a:r>
              <a:rPr sz="3159" b="1" spc="-51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3159" b="1" spc="48" dirty="0">
                <a:solidFill>
                  <a:srgbClr val="FFFFFF"/>
                </a:solidFill>
                <a:latin typeface="Trebuchet MS"/>
                <a:cs typeface="Trebuchet MS"/>
              </a:rPr>
              <a:t>pogodnosti,  </a:t>
            </a:r>
            <a:r>
              <a:rPr sz="3159" b="1" spc="61" dirty="0">
                <a:solidFill>
                  <a:srgbClr val="FFFFFF"/>
                </a:solidFill>
                <a:latin typeface="Trebuchet MS"/>
                <a:cs typeface="Trebuchet MS"/>
              </a:rPr>
              <a:t>olakšice</a:t>
            </a:r>
            <a:endParaRPr sz="3159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790267" y="884528"/>
            <a:ext cx="683052" cy="881978"/>
          </a:xfrm>
          <a:custGeom>
            <a:avLst/>
            <a:gdLst/>
            <a:ahLst/>
            <a:cxnLst/>
            <a:rect l="l" t="t" r="r" b="b"/>
            <a:pathLst>
              <a:path w="789304" h="1019175">
                <a:moveTo>
                  <a:pt x="0" y="0"/>
                </a:moveTo>
                <a:lnTo>
                  <a:pt x="789266" y="0"/>
                </a:lnTo>
                <a:lnTo>
                  <a:pt x="789266" y="1018743"/>
                </a:lnTo>
                <a:lnTo>
                  <a:pt x="0" y="1018743"/>
                </a:lnTo>
                <a:lnTo>
                  <a:pt x="0" y="0"/>
                </a:lnTo>
                <a:close/>
              </a:path>
            </a:pathLst>
          </a:custGeom>
          <a:solidFill>
            <a:srgbClr val="151616">
              <a:alpha val="43099"/>
            </a:srgbClr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7818303" y="906872"/>
            <a:ext cx="594030" cy="792956"/>
          </a:xfrm>
          <a:custGeom>
            <a:avLst/>
            <a:gdLst/>
            <a:ahLst/>
            <a:cxnLst/>
            <a:rect l="l" t="t" r="r" b="b"/>
            <a:pathLst>
              <a:path w="686434" h="916305">
                <a:moveTo>
                  <a:pt x="342392" y="0"/>
                </a:moveTo>
                <a:lnTo>
                  <a:pt x="301282" y="660"/>
                </a:lnTo>
                <a:lnTo>
                  <a:pt x="260197" y="2666"/>
                </a:lnTo>
                <a:lnTo>
                  <a:pt x="219138" y="5994"/>
                </a:lnTo>
                <a:lnTo>
                  <a:pt x="178104" y="10655"/>
                </a:lnTo>
                <a:lnTo>
                  <a:pt x="137096" y="16662"/>
                </a:lnTo>
                <a:lnTo>
                  <a:pt x="96126" y="23990"/>
                </a:lnTo>
                <a:lnTo>
                  <a:pt x="55194" y="32651"/>
                </a:lnTo>
                <a:lnTo>
                  <a:pt x="0" y="46240"/>
                </a:lnTo>
                <a:lnTo>
                  <a:pt x="1676" y="88709"/>
                </a:lnTo>
                <a:lnTo>
                  <a:pt x="5803" y="144017"/>
                </a:lnTo>
                <a:lnTo>
                  <a:pt x="12458" y="198856"/>
                </a:lnTo>
                <a:lnTo>
                  <a:pt x="21602" y="253250"/>
                </a:lnTo>
                <a:lnTo>
                  <a:pt x="33197" y="307187"/>
                </a:lnTo>
                <a:lnTo>
                  <a:pt x="47205" y="360679"/>
                </a:lnTo>
                <a:lnTo>
                  <a:pt x="63563" y="413727"/>
                </a:lnTo>
                <a:lnTo>
                  <a:pt x="82245" y="466343"/>
                </a:lnTo>
                <a:lnTo>
                  <a:pt x="103212" y="518515"/>
                </a:lnTo>
                <a:lnTo>
                  <a:pt x="126403" y="570255"/>
                </a:lnTo>
                <a:lnTo>
                  <a:pt x="151790" y="621576"/>
                </a:lnTo>
                <a:lnTo>
                  <a:pt x="179324" y="672477"/>
                </a:lnTo>
                <a:lnTo>
                  <a:pt x="208965" y="722985"/>
                </a:lnTo>
                <a:lnTo>
                  <a:pt x="240665" y="773074"/>
                </a:lnTo>
                <a:lnTo>
                  <a:pt x="274383" y="822782"/>
                </a:lnTo>
                <a:lnTo>
                  <a:pt x="310105" y="872108"/>
                </a:lnTo>
                <a:lnTo>
                  <a:pt x="343204" y="915796"/>
                </a:lnTo>
                <a:lnTo>
                  <a:pt x="376335" y="872096"/>
                </a:lnTo>
                <a:lnTo>
                  <a:pt x="412026" y="822782"/>
                </a:lnTo>
                <a:lnTo>
                  <a:pt x="445757" y="773074"/>
                </a:lnTo>
                <a:lnTo>
                  <a:pt x="477456" y="722985"/>
                </a:lnTo>
                <a:lnTo>
                  <a:pt x="507098" y="672477"/>
                </a:lnTo>
                <a:lnTo>
                  <a:pt x="534631" y="621576"/>
                </a:lnTo>
                <a:lnTo>
                  <a:pt x="560006" y="570255"/>
                </a:lnTo>
                <a:lnTo>
                  <a:pt x="583196" y="518515"/>
                </a:lnTo>
                <a:lnTo>
                  <a:pt x="604151" y="466343"/>
                </a:lnTo>
                <a:lnTo>
                  <a:pt x="622833" y="413727"/>
                </a:lnTo>
                <a:lnTo>
                  <a:pt x="639190" y="360679"/>
                </a:lnTo>
                <a:lnTo>
                  <a:pt x="653186" y="307187"/>
                </a:lnTo>
                <a:lnTo>
                  <a:pt x="664768" y="253250"/>
                </a:lnTo>
                <a:lnTo>
                  <a:pt x="673912" y="198856"/>
                </a:lnTo>
                <a:lnTo>
                  <a:pt x="680554" y="144017"/>
                </a:lnTo>
                <a:lnTo>
                  <a:pt x="684669" y="88709"/>
                </a:lnTo>
                <a:lnTo>
                  <a:pt x="686320" y="46202"/>
                </a:lnTo>
                <a:lnTo>
                  <a:pt x="651370" y="37464"/>
                </a:lnTo>
                <a:lnTo>
                  <a:pt x="610133" y="28143"/>
                </a:lnTo>
                <a:lnTo>
                  <a:pt x="568896" y="20154"/>
                </a:lnTo>
                <a:lnTo>
                  <a:pt x="527672" y="13500"/>
                </a:lnTo>
                <a:lnTo>
                  <a:pt x="486473" y="8166"/>
                </a:lnTo>
                <a:lnTo>
                  <a:pt x="445287" y="4165"/>
                </a:lnTo>
                <a:lnTo>
                  <a:pt x="404113" y="1498"/>
                </a:lnTo>
                <a:lnTo>
                  <a:pt x="362966" y="165"/>
                </a:lnTo>
                <a:lnTo>
                  <a:pt x="342392" y="0"/>
                </a:lnTo>
                <a:close/>
              </a:path>
            </a:pathLst>
          </a:custGeom>
          <a:solidFill>
            <a:srgbClr val="818281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7834672" y="922951"/>
            <a:ext cx="561609" cy="750643"/>
          </a:xfrm>
          <a:custGeom>
            <a:avLst/>
            <a:gdLst/>
            <a:ahLst/>
            <a:cxnLst/>
            <a:rect l="l" t="t" r="r" b="b"/>
            <a:pathLst>
              <a:path w="648970" h="867410">
                <a:moveTo>
                  <a:pt x="348431" y="0"/>
                </a:moveTo>
                <a:lnTo>
                  <a:pt x="298547" y="0"/>
                </a:lnTo>
                <a:lnTo>
                  <a:pt x="248699" y="1990"/>
                </a:lnTo>
                <a:lnTo>
                  <a:pt x="198887" y="5970"/>
                </a:lnTo>
                <a:lnTo>
                  <a:pt x="149111" y="11941"/>
                </a:lnTo>
                <a:lnTo>
                  <a:pt x="99370" y="19902"/>
                </a:lnTo>
                <a:lnTo>
                  <a:pt x="49665" y="29853"/>
                </a:lnTo>
                <a:lnTo>
                  <a:pt x="0" y="41793"/>
                </a:lnTo>
                <a:lnTo>
                  <a:pt x="2359" y="90415"/>
                </a:lnTo>
                <a:lnTo>
                  <a:pt x="6712" y="138682"/>
                </a:lnTo>
                <a:lnTo>
                  <a:pt x="13026" y="186601"/>
                </a:lnTo>
                <a:lnTo>
                  <a:pt x="21274" y="234175"/>
                </a:lnTo>
                <a:lnTo>
                  <a:pt x="31427" y="281410"/>
                </a:lnTo>
                <a:lnTo>
                  <a:pt x="43459" y="328311"/>
                </a:lnTo>
                <a:lnTo>
                  <a:pt x="57341" y="374883"/>
                </a:lnTo>
                <a:lnTo>
                  <a:pt x="73046" y="421130"/>
                </a:lnTo>
                <a:lnTo>
                  <a:pt x="90547" y="467058"/>
                </a:lnTo>
                <a:lnTo>
                  <a:pt x="109815" y="512672"/>
                </a:lnTo>
                <a:lnTo>
                  <a:pt x="130824" y="557977"/>
                </a:lnTo>
                <a:lnTo>
                  <a:pt x="153545" y="602977"/>
                </a:lnTo>
                <a:lnTo>
                  <a:pt x="177951" y="647678"/>
                </a:lnTo>
                <a:lnTo>
                  <a:pt x="204014" y="692084"/>
                </a:lnTo>
                <a:lnTo>
                  <a:pt x="231707" y="736200"/>
                </a:lnTo>
                <a:lnTo>
                  <a:pt x="261003" y="780032"/>
                </a:lnTo>
                <a:lnTo>
                  <a:pt x="291872" y="823585"/>
                </a:lnTo>
                <a:lnTo>
                  <a:pt x="324289" y="866862"/>
                </a:lnTo>
                <a:lnTo>
                  <a:pt x="356706" y="823585"/>
                </a:lnTo>
                <a:lnTo>
                  <a:pt x="387575" y="780032"/>
                </a:lnTo>
                <a:lnTo>
                  <a:pt x="416870" y="736200"/>
                </a:lnTo>
                <a:lnTo>
                  <a:pt x="444563" y="692084"/>
                </a:lnTo>
                <a:lnTo>
                  <a:pt x="470625" y="647678"/>
                </a:lnTo>
                <a:lnTo>
                  <a:pt x="495030" y="602977"/>
                </a:lnTo>
                <a:lnTo>
                  <a:pt x="517750" y="557977"/>
                </a:lnTo>
                <a:lnTo>
                  <a:pt x="538756" y="512672"/>
                </a:lnTo>
                <a:lnTo>
                  <a:pt x="558021" y="467058"/>
                </a:lnTo>
                <a:lnTo>
                  <a:pt x="575518" y="421130"/>
                </a:lnTo>
                <a:lnTo>
                  <a:pt x="591219" y="374883"/>
                </a:lnTo>
                <a:lnTo>
                  <a:pt x="605096" y="328311"/>
                </a:lnTo>
                <a:lnTo>
                  <a:pt x="617122" y="281410"/>
                </a:lnTo>
                <a:lnTo>
                  <a:pt x="627268" y="234175"/>
                </a:lnTo>
                <a:lnTo>
                  <a:pt x="635507" y="186601"/>
                </a:lnTo>
                <a:lnTo>
                  <a:pt x="641812" y="138682"/>
                </a:lnTo>
                <a:lnTo>
                  <a:pt x="646155" y="90415"/>
                </a:lnTo>
                <a:lnTo>
                  <a:pt x="648502" y="41899"/>
                </a:lnTo>
                <a:lnTo>
                  <a:pt x="598401" y="29853"/>
                </a:lnTo>
                <a:lnTo>
                  <a:pt x="548333" y="19902"/>
                </a:lnTo>
                <a:lnTo>
                  <a:pt x="498302" y="11941"/>
                </a:lnTo>
                <a:lnTo>
                  <a:pt x="448308" y="5970"/>
                </a:lnTo>
                <a:lnTo>
                  <a:pt x="398351" y="1990"/>
                </a:lnTo>
                <a:lnTo>
                  <a:pt x="348431" y="0"/>
                </a:lnTo>
                <a:close/>
              </a:path>
            </a:pathLst>
          </a:custGeom>
          <a:solidFill>
            <a:srgbClr val="AFB0B0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7834668" y="922951"/>
            <a:ext cx="561212" cy="7501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8255907" y="966132"/>
            <a:ext cx="91099" cy="1037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7883531" y="966132"/>
            <a:ext cx="91110" cy="1037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929844" y="1056571"/>
            <a:ext cx="370068" cy="3700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377182" y="1702729"/>
            <a:ext cx="1479075" cy="3769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9981126" y="360608"/>
            <a:ext cx="1777285" cy="5239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>
                <a:solidFill>
                  <a:schemeClr val="tx1"/>
                </a:solidFill>
              </a:rPr>
              <a:t>Ožujak, 2021.</a:t>
            </a:r>
          </a:p>
        </p:txBody>
      </p:sp>
    </p:spTree>
    <p:extLst>
      <p:ext uri="{BB962C8B-B14F-4D97-AF65-F5344CB8AC3E}">
        <p14:creationId xmlns:p14="http://schemas.microsoft.com/office/powerpoint/2010/main" val="1346834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9549" y="596472"/>
            <a:ext cx="11191741" cy="5235092"/>
          </a:xfrm>
          <a:prstGeom prst="rect">
            <a:avLst/>
          </a:prstGeom>
        </p:spPr>
        <p:txBody>
          <a:bodyPr vert="horz" wrap="square" lIns="0" tIns="10990" rIns="0" bIns="0" rtlCol="0">
            <a:spAutoFit/>
          </a:bodyPr>
          <a:lstStyle/>
          <a:p>
            <a:pPr marL="10991"/>
            <a:r>
              <a:rPr sz="1500" b="1" spc="-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Broj</a:t>
            </a:r>
            <a:r>
              <a:rPr sz="1500" b="1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stanovnika</a:t>
            </a:r>
            <a:r>
              <a:rPr sz="1500" b="1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hr-HR" sz="1500" b="1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13.750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(popis</a:t>
            </a:r>
            <a:r>
              <a:rPr sz="1500" b="1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-5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2011.</a:t>
            </a:r>
            <a:r>
              <a:rPr sz="1500" b="1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godina)</a:t>
            </a:r>
            <a:endParaRPr sz="15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9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500" b="1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Površina </a:t>
            </a:r>
            <a:r>
              <a:rPr sz="1500" b="1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 </a:t>
            </a:r>
            <a:r>
              <a:rPr sz="1500" b="1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</a:t>
            </a:r>
            <a:r>
              <a:rPr sz="15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sz="1500" spc="-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9.581</a:t>
            </a:r>
            <a:r>
              <a:rPr sz="1500" spc="-15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500" spc="4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šume</a:t>
            </a:r>
            <a:r>
              <a:rPr sz="15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poljoprivredno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zemljište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79,31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7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5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vodene</a:t>
            </a:r>
            <a:r>
              <a:rPr sz="15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površine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0,46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7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5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izgrađeno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neizgrađeno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građevinsko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zemljište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5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20,23%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9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500" b="1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Industrijska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povijest:</a:t>
            </a:r>
            <a:r>
              <a:rPr sz="1500" b="1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rudnici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željeza,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sumpora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cinka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6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(19.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hr-HR" sz="1500" spc="-3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oljeće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ugljenokopi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(20.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hr-HR" sz="1500" spc="-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oljeće</a:t>
            </a:r>
            <a:r>
              <a:rPr sz="1500" spc="-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hr-HR"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izgrađena</a:t>
            </a:r>
            <a:r>
              <a:rPr sz="15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industrijska</a:t>
            </a:r>
            <a:r>
              <a:rPr sz="1500" spc="-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tradicija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3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500" b="1" spc="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Prometni</a:t>
            </a:r>
            <a:r>
              <a:rPr sz="1500" b="1" spc="-95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položaj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spcBef>
                <a:spcPts val="1142"/>
              </a:spcBef>
            </a:pPr>
            <a:r>
              <a:rPr sz="1500" b="1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Cestovni</a:t>
            </a:r>
            <a:r>
              <a:rPr sz="1500" b="1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promet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9"/>
              </a:spcBef>
              <a:buFont typeface="Arial" panose="020B0604020202020204" pitchFamily="34" charset="0"/>
              <a:buChar char="•"/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marR="115951" indent="-285750">
              <a:lnSpc>
                <a:spcPct val="100899"/>
              </a:lnSpc>
              <a:buFont typeface="Arial" panose="020B0604020202020204" pitchFamily="34" charset="0"/>
              <a:buChar char="•"/>
              <a:tabLst>
                <a:tab pos="92321" algn="l"/>
              </a:tabLst>
            </a:pP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Ivanec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6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smješten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između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dvaju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nacionalnih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prometnih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pravaca: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autoceste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Zagreb</a:t>
            </a:r>
            <a:r>
              <a:rPr sz="1500" b="1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4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1500" b="1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Macelj</a:t>
            </a:r>
            <a:r>
              <a:rPr sz="1500" b="1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500" b="1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Maribor</a:t>
            </a:r>
            <a:r>
              <a:rPr sz="1500" b="1" spc="-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r-HR" sz="1500" b="1" spc="1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Graz</a:t>
            </a:r>
            <a:r>
              <a:rPr sz="1500" b="1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Zagreb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500" b="1" spc="-10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Varaždin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Goričan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Budimpešta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marR="4396" indent="-285750">
              <a:buFont typeface="Arial" panose="020B0604020202020204" pitchFamily="34" charset="0"/>
              <a:buChar char="•"/>
              <a:tabLst>
                <a:tab pos="92321" algn="l"/>
              </a:tabLst>
            </a:pPr>
            <a:r>
              <a:rPr sz="1500" spc="5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udaljen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9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Varaždina,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Zagreba,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5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graničnih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prijelaza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5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Slovenijom,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5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odnosno</a:t>
            </a:r>
            <a:r>
              <a:rPr sz="15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Mađarskom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marR="162111" indent="-285750">
              <a:buFont typeface="Arial" panose="020B0604020202020204" pitchFamily="34" charset="0"/>
              <a:buChar char="•"/>
              <a:tabLst>
                <a:tab pos="92321" algn="l"/>
              </a:tabLst>
            </a:pP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perspektiva: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2019.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najavljena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gradnja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brze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ceste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Varaždin</a:t>
            </a:r>
            <a:r>
              <a:rPr sz="1500" b="1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500" b="1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Ivanec</a:t>
            </a:r>
            <a:r>
              <a:rPr sz="1500" b="1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(kao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1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sz="15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faze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brze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ceste</a:t>
            </a:r>
            <a:r>
              <a:rPr sz="1500" spc="-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Varaždin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1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r-HR" sz="1500" spc="21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Ivanec</a:t>
            </a:r>
            <a:r>
              <a:rPr sz="15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1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Lepoglava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1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Krapina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0" indent="-285750">
              <a:buFont typeface="Arial" panose="020B0604020202020204" pitchFamily="34" charset="0"/>
              <a:buChar char="•"/>
              <a:tabLst>
                <a:tab pos="92321" algn="l"/>
              </a:tabLst>
            </a:pP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projektima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5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predviđeni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izlazi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brze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ceste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Ivancu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Poslovnoj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zoni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9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500" b="1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Željeznički</a:t>
            </a:r>
            <a:r>
              <a:rPr sz="1500" b="1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promet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5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marR="167606" indent="-285750">
              <a:buFont typeface="Arial" panose="020B0604020202020204" pitchFamily="34" charset="0"/>
              <a:buChar char="•"/>
            </a:pPr>
            <a:r>
              <a:rPr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Ivanec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6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aktivnom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željezničkom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prugom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(putnički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9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teretni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prijevoz)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povezan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sz="1500" spc="-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Varaždinom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15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Golubovec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1500" spc="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Ivanec </a:t>
            </a:r>
            <a:r>
              <a:rPr lang="hr-HR" sz="1500" spc="21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Varaždin)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9548" y="6217429"/>
            <a:ext cx="10921285" cy="636893"/>
          </a:xfrm>
          <a:custGeom>
            <a:avLst/>
            <a:gdLst/>
            <a:ahLst/>
            <a:cxnLst/>
            <a:rect l="l" t="t" r="r" b="b"/>
            <a:pathLst>
              <a:path w="7920355" h="735965">
                <a:moveTo>
                  <a:pt x="0" y="735415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735415"/>
                </a:lnTo>
                <a:lnTo>
                  <a:pt x="0" y="735415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448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9549" y="345881"/>
            <a:ext cx="10844011" cy="5427965"/>
          </a:xfrm>
          <a:prstGeom prst="rect">
            <a:avLst/>
          </a:prstGeom>
        </p:spPr>
        <p:txBody>
          <a:bodyPr vert="horz" wrap="square" lIns="0" tIns="10990" rIns="0" bIns="0" rtlCol="0">
            <a:spAutoFit/>
          </a:bodyPr>
          <a:lstStyle/>
          <a:p>
            <a:pPr marL="10991">
              <a:spcBef>
                <a:spcPts val="87"/>
              </a:spcBef>
            </a:pPr>
            <a:r>
              <a:rPr sz="2000" b="1" spc="30" dirty="0">
                <a:solidFill>
                  <a:srgbClr val="2E3F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Gospodarstvo</a:t>
            </a:r>
            <a:r>
              <a:rPr sz="2000" b="1" spc="-108" dirty="0">
                <a:solidFill>
                  <a:srgbClr val="2E3F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b="1" spc="22" dirty="0">
                <a:solidFill>
                  <a:srgbClr val="2E3F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</a:t>
            </a:r>
            <a:endParaRPr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spcBef>
                <a:spcPts val="1242"/>
              </a:spcBef>
            </a:pPr>
            <a:r>
              <a:rPr sz="1600" b="1" spc="17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Glavn</a:t>
            </a:r>
            <a:r>
              <a:rPr lang="hr-HR" sz="1600" b="1" spc="1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600" b="1" spc="-95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13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sektori</a:t>
            </a:r>
            <a:r>
              <a:rPr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82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600" spc="-82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INDUSTRIJA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marR="4396" indent="-285750">
              <a:buFont typeface="Arial" panose="020B0604020202020204" pitchFamily="34" charset="0"/>
              <a:buChar char="•"/>
            </a:pPr>
            <a:r>
              <a:rPr sz="16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metaloprerađivačka</a:t>
            </a:r>
            <a:r>
              <a:rPr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16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obućarska,</a:t>
            </a:r>
            <a:r>
              <a:rPr sz="16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drvoprerađivačka,</a:t>
            </a:r>
            <a:r>
              <a:rPr sz="16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elektro,</a:t>
            </a:r>
            <a:r>
              <a:rPr sz="1600" spc="-9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tekstilna</a:t>
            </a:r>
            <a:r>
              <a:rPr sz="16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industrija,</a:t>
            </a:r>
            <a:r>
              <a:rPr sz="16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proizvodnja</a:t>
            </a:r>
            <a:r>
              <a:rPr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kartonske</a:t>
            </a:r>
            <a:r>
              <a:rPr sz="1600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ambalaže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većina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industrije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izvozno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usmjerena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600" spc="-10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tržišta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svijeta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3"/>
              </a:spcBef>
            </a:pPr>
            <a:endParaRPr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lnSpc>
                <a:spcPts val="1242"/>
              </a:lnSpc>
            </a:pPr>
            <a:r>
              <a:rPr sz="1600" b="1" spc="22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Ostale</a:t>
            </a:r>
            <a:r>
              <a:rPr sz="1600" b="1" spc="22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9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važne</a:t>
            </a:r>
            <a:r>
              <a:rPr lang="hr-HR" sz="1600" b="1" spc="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22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djelatnosti</a:t>
            </a:r>
            <a:r>
              <a:rPr sz="1600" b="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hr-HR" sz="1600" b="1" dirty="0">
              <a:solidFill>
                <a:srgbClr val="DD2B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lnSpc>
                <a:spcPts val="1242"/>
              </a:lnSpc>
            </a:pP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lnSpc>
                <a:spcPts val="1242"/>
              </a:lnSpc>
              <a:buFont typeface="Arial" panose="020B0604020202020204" pitchFamily="34" charset="0"/>
              <a:buChar char="•"/>
            </a:pPr>
            <a:r>
              <a:rPr sz="16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građevinarstvo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trgovina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turizam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3"/>
              </a:spcBef>
            </a:pPr>
            <a:endParaRPr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lnSpc>
                <a:spcPts val="1242"/>
              </a:lnSpc>
              <a:spcBef>
                <a:spcPts val="4"/>
              </a:spcBef>
            </a:pPr>
            <a:r>
              <a:rPr sz="1600" b="1" spc="17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Nove</a:t>
            </a:r>
            <a:r>
              <a:rPr sz="1600" b="1" spc="-95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9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djelatnosti</a:t>
            </a:r>
            <a:endParaRPr lang="hr-HR" sz="1600" b="1" spc="9" dirty="0">
              <a:solidFill>
                <a:srgbClr val="DD2B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lnSpc>
                <a:spcPts val="1242"/>
              </a:lnSpc>
              <a:spcBef>
                <a:spcPts val="4"/>
              </a:spcBef>
            </a:pP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lnSpc>
                <a:spcPts val="1242"/>
              </a:lnSpc>
              <a:buFont typeface="Arial" panose="020B0604020202020204" pitchFamily="34" charset="0"/>
              <a:buChar char="•"/>
            </a:pPr>
            <a:r>
              <a:rPr sz="1600" spc="-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IT,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istraživačke</a:t>
            </a:r>
            <a:r>
              <a:rPr sz="1600" spc="-15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tehnologije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obnovljivi</a:t>
            </a:r>
            <a:r>
              <a:rPr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izvori</a:t>
            </a:r>
            <a:r>
              <a:rPr sz="1600" spc="-19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energije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</a:t>
            </a:r>
            <a:r>
              <a:rPr sz="1600" spc="-1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</a:t>
            </a:r>
            <a:r>
              <a:rPr sz="1600" spc="-9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(know</a:t>
            </a:r>
            <a:r>
              <a:rPr sz="1600" spc="-12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600" spc="-9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how)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-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Broj</a:t>
            </a:r>
            <a:r>
              <a:rPr sz="16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tvrtki:</a:t>
            </a:r>
            <a:r>
              <a:rPr sz="1600" spc="-24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4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328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-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Broj</a:t>
            </a:r>
            <a:r>
              <a:rPr sz="16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obrta:</a:t>
            </a:r>
            <a:r>
              <a:rPr sz="1600" spc="-21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4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266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-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Broj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obiteljskih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poljoprivrednih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gospodarstava: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6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-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Broj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zaposlenih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sz="1600" spc="-10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trgovačkim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društvima: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3.0</a:t>
            </a:r>
            <a:r>
              <a:rPr lang="hr-HR"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Prosječna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mjesečna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neto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plaća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zaposlenom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sz="1600" spc="-10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trgovačkim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društvima: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hr-HR" sz="1600" spc="-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739</a:t>
            </a:r>
            <a:r>
              <a:rPr sz="1600" spc="-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hr-HR" sz="1600" spc="-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kuna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buFont typeface="Arial" panose="020B0604020202020204" pitchFamily="34" charset="0"/>
              <a:buChar char="•"/>
            </a:pPr>
            <a:r>
              <a:rPr sz="16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Ukupni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prihod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gospodarstva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4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</a:t>
            </a:r>
            <a:r>
              <a:rPr lang="hr-HR" sz="1600" spc="-4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sz="1600" spc="-4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.):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hr-HR" sz="16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116</a:t>
            </a:r>
            <a:r>
              <a:rPr sz="16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hr-HR" sz="16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606</a:t>
            </a:r>
            <a:r>
              <a:rPr sz="16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hr-HR" sz="16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746 </a:t>
            </a:r>
            <a:r>
              <a:rPr sz="16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kuna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ect 3"/>
          <p:cNvSpPr/>
          <p:nvPr/>
        </p:nvSpPr>
        <p:spPr>
          <a:xfrm>
            <a:off x="579548" y="6217429"/>
            <a:ext cx="10921285" cy="636893"/>
          </a:xfrm>
          <a:custGeom>
            <a:avLst/>
            <a:gdLst/>
            <a:ahLst/>
            <a:cxnLst/>
            <a:rect l="l" t="t" r="r" b="b"/>
            <a:pathLst>
              <a:path w="7920355" h="735965">
                <a:moveTo>
                  <a:pt x="0" y="735415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735415"/>
                </a:lnTo>
                <a:lnTo>
                  <a:pt x="0" y="735415"/>
                </a:lnTo>
                <a:close/>
              </a:path>
            </a:pathLst>
          </a:custGeom>
          <a:solidFill>
            <a:srgbClr val="2E3F8D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680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708337" y="358606"/>
            <a:ext cx="10663707" cy="6076860"/>
          </a:xfrm>
          <a:prstGeom prst="rect">
            <a:avLst/>
          </a:prstGeom>
        </p:spPr>
        <p:txBody>
          <a:bodyPr vert="horz" wrap="square" lIns="0" tIns="10990" rIns="0" bIns="0" rtlCol="0">
            <a:spAutoFit/>
          </a:bodyPr>
          <a:lstStyle/>
          <a:p>
            <a:pPr marL="10991">
              <a:spcBef>
                <a:spcPts val="87"/>
              </a:spcBef>
            </a:pPr>
            <a:r>
              <a:rPr sz="1500" b="1" spc="-30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UVJETI</a:t>
            </a:r>
            <a:r>
              <a:rPr sz="15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-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POSLOVANJA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5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5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Porezi</a:t>
            </a:r>
            <a:endParaRPr lang="hr-HR" sz="1500" spc="4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500" b="1" spc="13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Osnovni</a:t>
            </a:r>
            <a:r>
              <a:rPr sz="15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-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porezi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9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3890" indent="-342900">
              <a:buFont typeface="+mj-lt"/>
              <a:buAutoNum type="arabicPeriod"/>
              <a:tabLst>
                <a:tab pos="141229" algn="l"/>
              </a:tabLst>
            </a:pP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17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dohodak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3891" indent="-342900">
              <a:buFont typeface="+mj-lt"/>
              <a:buAutoNum type="arabicPeriod"/>
              <a:tabLst>
                <a:tab pos="134085" algn="l"/>
              </a:tabLst>
            </a:pP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17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dobit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3890" indent="-342900">
              <a:buFont typeface="+mj-lt"/>
              <a:buAutoNum type="arabicPeriod"/>
              <a:tabLst>
                <a:tab pos="132986" algn="l"/>
              </a:tabLst>
            </a:pP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</a:t>
            </a:r>
            <a:r>
              <a:rPr sz="15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dodanu</a:t>
            </a:r>
            <a:r>
              <a:rPr sz="1500" spc="-9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vrijednost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9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500" b="1" spc="-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Porezi </a:t>
            </a:r>
            <a:r>
              <a:rPr sz="1500" b="1" spc="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sz="1500" b="1" spc="-16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3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8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8698" indent="-107708">
              <a:lnSpc>
                <a:spcPts val="1138"/>
              </a:lnSpc>
              <a:buFontTx/>
              <a:buAutoNum type="arabicPeriod"/>
              <a:tabLst>
                <a:tab pos="119248" algn="l"/>
              </a:tabLst>
            </a:pPr>
            <a:r>
              <a:rPr lang="hr-HR" sz="1500" b="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</a:t>
            </a:r>
            <a:r>
              <a:rPr sz="1500" b="1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prirezu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dohodak</a:t>
            </a:r>
            <a:endParaRPr lang="hr-HR" sz="1500" b="1" spc="13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0">
              <a:tabLst>
                <a:tab pos="119248" algn="l"/>
              </a:tabLst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4396">
              <a:spcBef>
                <a:spcPts val="30"/>
              </a:spcBef>
            </a:pP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Stopa: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dohodak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nesamostalnog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(plaća),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samostalne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djelatnosti,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imovine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imovinskih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prava,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kapitala,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osiguranja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drugog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dohotka</a:t>
            </a:r>
            <a:endParaRPr lang="hr-HR" sz="1500" spc="13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4396">
              <a:lnSpc>
                <a:spcPts val="1142"/>
              </a:lnSpc>
              <a:spcBef>
                <a:spcPts val="30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18684">
              <a:lnSpc>
                <a:spcPts val="1142"/>
              </a:lnSpc>
            </a:pPr>
            <a:r>
              <a:rPr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Obveznici:</a:t>
            </a:r>
            <a:r>
              <a:rPr sz="15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ﬁzička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osoba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koja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6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obveznik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poreza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dohodak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prebivalište</a:t>
            </a:r>
            <a:r>
              <a:rPr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uobičajeno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boravište</a:t>
            </a:r>
            <a:r>
              <a:rPr sz="15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području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sz="1500" spc="-16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</a:t>
            </a: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22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6833" indent="-125842">
              <a:lnSpc>
                <a:spcPts val="1138"/>
              </a:lnSpc>
              <a:buFontTx/>
              <a:buAutoNum type="arabicPeriod" startAt="2"/>
              <a:tabLst>
                <a:tab pos="137382" algn="l"/>
              </a:tabLst>
            </a:pPr>
            <a:r>
              <a:rPr lang="hr-HR" sz="1500" b="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</a:t>
            </a:r>
            <a:r>
              <a:rPr sz="1500" b="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b="1" spc="-1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b="1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potrošnju</a:t>
            </a:r>
            <a:endParaRPr lang="hr-HR" sz="1500" b="1" spc="4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lnSpc>
                <a:spcPts val="1138"/>
              </a:lnSpc>
              <a:tabLst>
                <a:tab pos="137382" algn="l"/>
              </a:tabLst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217064">
              <a:lnSpc>
                <a:spcPts val="1142"/>
              </a:lnSpc>
              <a:spcBef>
                <a:spcPts val="35"/>
              </a:spcBef>
            </a:pP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Stopa: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5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3%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potrošnju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alkoholnih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bezalkoholnih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pića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ugostiteljskim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objektima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području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</a:t>
            </a:r>
            <a:endParaRPr lang="hr-HR" sz="1500" spc="-9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217064">
              <a:lnSpc>
                <a:spcPts val="1142"/>
              </a:lnSpc>
              <a:spcBef>
                <a:spcPts val="35"/>
              </a:spcBef>
            </a:pPr>
            <a:endParaRPr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lnSpc>
                <a:spcPts val="1103"/>
              </a:lnSpc>
            </a:pPr>
            <a:r>
              <a:rPr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Obveznici: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pravna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500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ﬁzička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osoba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koja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pruža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ugostiteljske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usluge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području</a:t>
            </a:r>
            <a:r>
              <a:rPr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</a:t>
            </a:r>
            <a:endParaRPr lang="hr-HR" sz="1500" spc="13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lnSpc>
                <a:spcPts val="1103"/>
              </a:lnSpc>
            </a:pPr>
            <a:endParaRPr lang="hr-HR" sz="1500" spc="13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lvl="0">
              <a:lnSpc>
                <a:spcPts val="1138"/>
              </a:lnSpc>
              <a:spcBef>
                <a:spcPts val="87"/>
              </a:spcBef>
            </a:pPr>
            <a:r>
              <a:rPr lang="hr-HR" sz="1500" b="1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hr-HR" sz="1500" b="1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b="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Porez</a:t>
            </a:r>
            <a:r>
              <a:rPr lang="hr-HR"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b="1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hr-HR"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b="1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kuće</a:t>
            </a:r>
            <a:r>
              <a:rPr lang="hr-HR"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b="1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hr-HR" sz="1500" b="1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b="1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odmor</a:t>
            </a:r>
          </a:p>
          <a:p>
            <a:pPr marL="10991" lvl="0">
              <a:lnSpc>
                <a:spcPts val="1138"/>
              </a:lnSpc>
              <a:spcBef>
                <a:spcPts val="87"/>
              </a:spcBef>
            </a:pPr>
            <a:endParaRPr lang="hr-HR" sz="1500" b="1" spc="13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lvl="0">
              <a:lnSpc>
                <a:spcPts val="1138"/>
              </a:lnSpc>
            </a:pPr>
            <a:r>
              <a:rPr lang="hr-HR"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Stopa:</a:t>
            </a:r>
            <a:r>
              <a:rPr lang="hr-HR"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7,00</a:t>
            </a:r>
            <a:r>
              <a:rPr lang="hr-HR"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kn/m</a:t>
            </a:r>
            <a:r>
              <a:rPr lang="hr-HR" sz="1500" spc="13" baseline="300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hr-HR"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korisne</a:t>
            </a:r>
            <a:r>
              <a:rPr lang="hr-HR"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površine</a:t>
            </a:r>
            <a:r>
              <a:rPr lang="hr-HR"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kuće</a:t>
            </a:r>
            <a:r>
              <a:rPr lang="hr-HR"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hr-HR" sz="15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odmor</a:t>
            </a:r>
            <a:r>
              <a:rPr lang="hr-HR" sz="1500" spc="-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(godišnje).</a:t>
            </a:r>
          </a:p>
          <a:p>
            <a:pPr marL="10991" lvl="0">
              <a:lnSpc>
                <a:spcPts val="1138"/>
              </a:lnSpc>
            </a:pPr>
            <a:endParaRPr lang="hr-HR"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4396" lvl="0"/>
            <a:r>
              <a:rPr lang="hr-HR"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Obveznici: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pravna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-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hr-HR" sz="1500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ﬁzička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osoba</a:t>
            </a:r>
            <a:r>
              <a:rPr lang="hr-HR"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koja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-6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</a:t>
            </a:r>
            <a:r>
              <a:rPr lang="hr-HR" sz="1500" spc="-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vlasnik</a:t>
            </a:r>
            <a:r>
              <a:rPr lang="hr-HR" sz="15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kuće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hr-HR"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odmor,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-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koje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4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</a:t>
            </a:r>
            <a:r>
              <a:rPr lang="hr-HR" sz="15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nalaze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području</a:t>
            </a:r>
            <a:r>
              <a:rPr lang="hr-HR" sz="15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5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 </a:t>
            </a:r>
            <a:r>
              <a:rPr lang="hr-HR" sz="15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Ivanca.</a:t>
            </a:r>
            <a:endParaRPr lang="hr-HR"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lnSpc>
                <a:spcPts val="1103"/>
              </a:lnSpc>
            </a:pPr>
            <a:endParaRPr lang="hr-HR" sz="952" spc="13" dirty="0">
              <a:solidFill>
                <a:srgbClr val="151616"/>
              </a:solidFill>
              <a:latin typeface="Trebuchet MS"/>
              <a:cs typeface="Trebuchet MS"/>
            </a:endParaRPr>
          </a:p>
          <a:p>
            <a:pPr marL="10991">
              <a:lnSpc>
                <a:spcPts val="1103"/>
              </a:lnSpc>
            </a:pPr>
            <a:endParaRPr sz="952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08338" y="6217429"/>
            <a:ext cx="10663707" cy="636893"/>
          </a:xfrm>
          <a:custGeom>
            <a:avLst/>
            <a:gdLst/>
            <a:ahLst/>
            <a:cxnLst/>
            <a:rect l="l" t="t" r="r" b="b"/>
            <a:pathLst>
              <a:path w="7920355" h="735965">
                <a:moveTo>
                  <a:pt x="0" y="735415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735415"/>
                </a:lnTo>
                <a:lnTo>
                  <a:pt x="0" y="735415"/>
                </a:lnTo>
                <a:close/>
              </a:path>
            </a:pathLst>
          </a:custGeom>
          <a:solidFill>
            <a:srgbClr val="DD2B1C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240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424841" y="5872311"/>
            <a:ext cx="765480" cy="978838"/>
          </a:xfrm>
          <a:prstGeom prst="rect">
            <a:avLst/>
          </a:prstGeom>
        </p:spPr>
        <p:txBody>
          <a:bodyPr vert="horz" wrap="square" lIns="0" tIns="13188" rIns="0" bIns="0" rtlCol="0">
            <a:spAutoFit/>
          </a:bodyPr>
          <a:lstStyle/>
          <a:p>
            <a:pPr marL="10991">
              <a:spcBef>
                <a:spcPts val="104"/>
              </a:spcBef>
            </a:pPr>
            <a:r>
              <a:rPr sz="6274" spc="-368" dirty="0">
                <a:solidFill>
                  <a:srgbClr val="FFFFFF"/>
                </a:solidFill>
                <a:latin typeface="Trebuchet MS"/>
                <a:cs typeface="Trebuchet MS"/>
              </a:rPr>
              <a:t>13</a:t>
            </a:r>
            <a:endParaRPr sz="6274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496073"/>
              </p:ext>
            </p:extLst>
          </p:nvPr>
        </p:nvGraphicFramePr>
        <p:xfrm>
          <a:off x="772732" y="3211753"/>
          <a:ext cx="10612191" cy="27778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879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242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8734">
                <a:tc gridSpan="2">
                  <a:txBody>
                    <a:bodyPr/>
                    <a:lstStyle/>
                    <a:p>
                      <a:pPr marL="202565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700" b="1" spc="3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POSLOVNA</a:t>
                      </a:r>
                      <a:r>
                        <a:rPr sz="1700" b="1" spc="-21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4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ZONA</a:t>
                      </a:r>
                      <a:r>
                        <a:rPr sz="1700" b="1" spc="-204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IVANEC</a:t>
                      </a:r>
                      <a:r>
                        <a:rPr sz="1700" b="1" spc="-16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10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-</a:t>
                      </a:r>
                      <a:r>
                        <a:rPr sz="1700" b="1" spc="-16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3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ISTOK</a:t>
                      </a:r>
                      <a:endParaRPr sz="1700" dirty="0">
                        <a:latin typeface="Trebuchet MS"/>
                        <a:cs typeface="Trebuchet MS"/>
                      </a:endParaRPr>
                    </a:p>
                  </a:txBody>
                  <a:tcPr marL="0" marR="0" marT="75284" marB="0"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D2B1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341"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1200" b="1" spc="4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POVRŠINA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99463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tc>
                  <a:txBody>
                    <a:bodyPr/>
                    <a:lstStyle/>
                    <a:p>
                      <a:pPr marL="21399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700" b="1" spc="-4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231.000</a:t>
                      </a:r>
                      <a:r>
                        <a:rPr sz="1700" b="1" spc="-16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2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m</a:t>
                      </a:r>
                      <a:r>
                        <a:rPr sz="1700" b="1" spc="25" baseline="3000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endParaRPr sz="1700" baseline="30000" dirty="0">
                        <a:latin typeface="Trebuchet MS"/>
                        <a:cs typeface="Trebuchet MS"/>
                      </a:endParaRPr>
                    </a:p>
                  </a:txBody>
                  <a:tcPr marL="0" marR="0" marT="30773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935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300" b="1" spc="2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SLOBODNO </a:t>
                      </a:r>
                      <a:r>
                        <a:rPr sz="1300" b="1" spc="3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ZA</a:t>
                      </a:r>
                      <a:r>
                        <a:rPr sz="1300" b="1" spc="-31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ULAGANJE</a:t>
                      </a:r>
                      <a:endParaRPr sz="1300">
                        <a:latin typeface="Trebuchet MS"/>
                        <a:cs typeface="Trebuchet MS"/>
                      </a:endParaRPr>
                    </a:p>
                  </a:txBody>
                  <a:tcPr marL="0" marR="0" marT="93418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AFDCF1"/>
                    </a:solidFill>
                  </a:tcPr>
                </a:tc>
                <a:tc>
                  <a:txBody>
                    <a:bodyPr/>
                    <a:lstStyle/>
                    <a:p>
                      <a:pPr marL="213995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700" b="1" spc="2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cca </a:t>
                      </a:r>
                      <a:r>
                        <a:rPr sz="1700" b="1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65.000</a:t>
                      </a:r>
                      <a:r>
                        <a:rPr sz="1700" b="1" spc="-35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2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m</a:t>
                      </a:r>
                      <a:r>
                        <a:rPr sz="1700" b="1" spc="25" baseline="3000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endParaRPr sz="1700" baseline="30000" dirty="0">
                        <a:latin typeface="Trebuchet MS"/>
                        <a:cs typeface="Trebuchet MS"/>
                      </a:endParaRPr>
                    </a:p>
                  </a:txBody>
                  <a:tcPr marL="0" marR="0" marT="51655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AFDC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484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1300" b="1" spc="2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VLASNIŠTVO</a:t>
                      </a:r>
                      <a:endParaRPr sz="1300">
                        <a:latin typeface="Trebuchet MS"/>
                        <a:cs typeface="Trebuchet MS"/>
                      </a:endParaRPr>
                    </a:p>
                  </a:txBody>
                  <a:tcPr marL="0" marR="0" marT="98913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tc>
                  <a:txBody>
                    <a:bodyPr/>
                    <a:lstStyle/>
                    <a:p>
                      <a:pPr marL="213995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700" b="1" spc="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PRIVATNO</a:t>
                      </a:r>
                      <a:endParaRPr sz="1700" dirty="0">
                        <a:latin typeface="Trebuchet MS"/>
                        <a:cs typeface="Trebuchet MS"/>
                      </a:endParaRPr>
                    </a:p>
                  </a:txBody>
                  <a:tcPr marL="0" marR="0" marT="57700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714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sz="1300" b="1" spc="-2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POSTOJEĆI</a:t>
                      </a:r>
                      <a:r>
                        <a:rPr sz="1300" b="1" spc="-13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INVESTITORI</a:t>
                      </a:r>
                      <a:endParaRPr sz="1300">
                        <a:latin typeface="Trebuchet MS"/>
                        <a:cs typeface="Trebuchet MS"/>
                      </a:endParaRPr>
                    </a:p>
                  </a:txBody>
                  <a:tcPr marL="0" marR="0" marT="141776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tc>
                  <a:txBody>
                    <a:bodyPr/>
                    <a:lstStyle/>
                    <a:p>
                      <a:pPr marL="213995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sz="1700" b="1" spc="3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30</a:t>
                      </a:r>
                      <a:endParaRPr sz="1700" dirty="0">
                        <a:latin typeface="Trebuchet MS"/>
                        <a:cs typeface="Trebuchet MS"/>
                      </a:endParaRPr>
                    </a:p>
                  </a:txBody>
                  <a:tcPr marL="0" marR="0" marT="101661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1921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b="1" spc="-2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CIJENA</a:t>
                      </a:r>
                      <a:r>
                        <a:rPr sz="1300" b="1" spc="-16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ZEMLJIŠTA</a:t>
                      </a:r>
                      <a:endParaRPr sz="1300">
                        <a:latin typeface="Trebuchet MS"/>
                        <a:cs typeface="Trebuchet MS"/>
                      </a:endParaRPr>
                    </a:p>
                  </a:txBody>
                  <a:tcPr marL="0" marR="0" marT="111003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AFDCF1"/>
                    </a:solidFill>
                  </a:tcPr>
                </a:tc>
                <a:tc>
                  <a:txBody>
                    <a:bodyPr/>
                    <a:lstStyle/>
                    <a:p>
                      <a:pPr marL="208915" marR="111125">
                        <a:lnSpc>
                          <a:spcPts val="1610"/>
                        </a:lnSpc>
                        <a:spcBef>
                          <a:spcPts val="535"/>
                        </a:spcBef>
                      </a:pPr>
                      <a:r>
                        <a:rPr sz="1300" b="1" spc="10" dirty="0" err="1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Dogovorna</a:t>
                      </a:r>
                      <a:r>
                        <a:rPr sz="1300" b="1" spc="10" dirty="0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 </a:t>
                      </a:r>
                      <a:r>
                        <a:rPr sz="1300" b="1" spc="10" dirty="0" err="1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između</a:t>
                      </a:r>
                      <a:r>
                        <a:rPr lang="hr-HR" sz="1300" b="1" spc="10" dirty="0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 </a:t>
                      </a:r>
                      <a:r>
                        <a:rPr sz="1300" b="1" spc="10" dirty="0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 </a:t>
                      </a:r>
                      <a:r>
                        <a:rPr sz="1300" b="1" spc="10" dirty="0" err="1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privatnih</a:t>
                      </a:r>
                      <a:r>
                        <a:rPr sz="1300" b="1" spc="10" dirty="0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 </a:t>
                      </a:r>
                      <a:r>
                        <a:rPr sz="1300" b="1" spc="10" dirty="0" err="1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vlasnika</a:t>
                      </a:r>
                      <a:r>
                        <a:rPr sz="1300" b="1" spc="10" dirty="0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 </a:t>
                      </a:r>
                      <a:r>
                        <a:rPr lang="hr-HR" sz="1300" b="1" spc="10" dirty="0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i </a:t>
                      </a:r>
                      <a:r>
                        <a:rPr sz="1300" b="1" spc="10" dirty="0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Trebuchet MS"/>
                        </a:rPr>
                        <a:t> investitora</a:t>
                      </a:r>
                    </a:p>
                  </a:txBody>
                  <a:tcPr marL="0" marR="0" marT="58799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AFDC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2688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300" b="1" spc="1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OLAKŠICE </a:t>
                      </a:r>
                      <a:r>
                        <a:rPr sz="1300" b="1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KOD</a:t>
                      </a:r>
                      <a:r>
                        <a:rPr lang="hr-HR" sz="1300" b="1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-27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-2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ULAGANJA</a:t>
                      </a:r>
                      <a:endParaRPr sz="1300" dirty="0">
                        <a:latin typeface="Trebuchet MS"/>
                        <a:cs typeface="Trebuchet MS"/>
                      </a:endParaRPr>
                    </a:p>
                  </a:txBody>
                  <a:tcPr marL="0" marR="0" marT="108255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AFDCF1"/>
                    </a:solidFill>
                  </a:tcPr>
                </a:tc>
                <a:tc>
                  <a:txBody>
                    <a:bodyPr/>
                    <a:lstStyle/>
                    <a:p>
                      <a:pPr marL="197485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300" b="1" spc="5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Moguće</a:t>
                      </a:r>
                      <a:endParaRPr sz="1300" dirty="0">
                        <a:latin typeface="Trebuchet MS"/>
                        <a:cs typeface="Trebuchet MS"/>
                      </a:endParaRPr>
                    </a:p>
                  </a:txBody>
                  <a:tcPr marL="0" marR="0" marT="120345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AFDC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294027"/>
              </p:ext>
            </p:extLst>
          </p:nvPr>
        </p:nvGraphicFramePr>
        <p:xfrm>
          <a:off x="772732" y="441704"/>
          <a:ext cx="10612191" cy="26624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879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242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8734">
                <a:tc gridSpan="2">
                  <a:txBody>
                    <a:bodyPr/>
                    <a:lstStyle/>
                    <a:p>
                      <a:pPr marL="202565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700" b="1" spc="3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INDUSTRIJSKA </a:t>
                      </a:r>
                      <a:r>
                        <a:rPr sz="1700" b="1" spc="4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ZONA</a:t>
                      </a:r>
                      <a:r>
                        <a:rPr sz="1700" b="1" spc="-45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IVANEC</a:t>
                      </a:r>
                      <a:endParaRPr sz="1700" dirty="0">
                        <a:latin typeface="Trebuchet MS"/>
                        <a:cs typeface="Trebuchet MS"/>
                      </a:endParaRPr>
                    </a:p>
                  </a:txBody>
                  <a:tcPr marL="0" marR="0" marT="75284" marB="0"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D2B1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341"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1200" b="1" spc="4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POVRŠINA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99463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tc>
                  <a:txBody>
                    <a:bodyPr/>
                    <a:lstStyle/>
                    <a:p>
                      <a:pPr marL="21399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7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385.280</a:t>
                      </a:r>
                      <a:r>
                        <a:rPr sz="1700" b="1" spc="-16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2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m</a:t>
                      </a:r>
                      <a:r>
                        <a:rPr sz="1700" b="1" spc="25" baseline="3000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endParaRPr sz="1700" baseline="30000" dirty="0">
                        <a:latin typeface="Trebuchet MS"/>
                        <a:cs typeface="Trebuchet MS"/>
                      </a:endParaRPr>
                    </a:p>
                  </a:txBody>
                  <a:tcPr marL="0" marR="0" marT="30773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935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300" b="1" spc="2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SLOBODNO </a:t>
                      </a:r>
                      <a:r>
                        <a:rPr sz="1300" b="1" spc="3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ZA</a:t>
                      </a:r>
                      <a:r>
                        <a:rPr sz="1300" b="1" spc="-31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ULAGANJE</a:t>
                      </a:r>
                      <a:endParaRPr sz="1300">
                        <a:latin typeface="Trebuchet MS"/>
                        <a:cs typeface="Trebuchet MS"/>
                      </a:endParaRPr>
                    </a:p>
                  </a:txBody>
                  <a:tcPr marL="0" marR="0" marT="93418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AFDCF1"/>
                    </a:solidFill>
                  </a:tcPr>
                </a:tc>
                <a:tc>
                  <a:txBody>
                    <a:bodyPr/>
                    <a:lstStyle/>
                    <a:p>
                      <a:pPr marL="213995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700" b="1" spc="-16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161.951 </a:t>
                      </a:r>
                      <a:r>
                        <a:rPr sz="1700" b="1" spc="2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m</a:t>
                      </a:r>
                      <a:r>
                        <a:rPr sz="1700" b="1" spc="25" baseline="3000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endParaRPr sz="1700" baseline="30000" dirty="0">
                        <a:latin typeface="Trebuchet MS"/>
                        <a:cs typeface="Trebuchet MS"/>
                      </a:endParaRPr>
                    </a:p>
                  </a:txBody>
                  <a:tcPr marL="0" marR="0" marT="51655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AFDC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034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1300" b="1" spc="-2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POSTOJEĆI</a:t>
                      </a:r>
                      <a:r>
                        <a:rPr sz="1300" b="1" spc="-13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INVESTITORI</a:t>
                      </a:r>
                      <a:endParaRPr sz="1300">
                        <a:latin typeface="Trebuchet MS"/>
                        <a:cs typeface="Trebuchet MS"/>
                      </a:endParaRPr>
                    </a:p>
                  </a:txBody>
                  <a:tcPr marL="0" marR="0" marT="98913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tc>
                  <a:txBody>
                    <a:bodyPr/>
                    <a:lstStyle/>
                    <a:p>
                      <a:pPr marL="213995">
                        <a:lnSpc>
                          <a:spcPts val="1725"/>
                        </a:lnSpc>
                        <a:tabLst>
                          <a:tab pos="1687830" algn="l"/>
                        </a:tabLst>
                      </a:pPr>
                      <a:r>
                        <a:rPr sz="2500" b="1" spc="-172" baseline="-29914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183.103</a:t>
                      </a:r>
                      <a:r>
                        <a:rPr sz="2500" b="1" spc="-240" baseline="-29914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500" b="1" spc="37" baseline="-29914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m</a:t>
                      </a:r>
                      <a:r>
                        <a:rPr sz="2000" b="1" spc="37" baseline="3000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500" b="1" spc="37" baseline="-29914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	</a:t>
                      </a:r>
                      <a:r>
                        <a:rPr sz="1000" b="1" spc="1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u</a:t>
                      </a:r>
                      <a:r>
                        <a:rPr sz="1000" b="1" spc="-7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000" b="1" spc="2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privatnom</a:t>
                      </a:r>
                      <a:endParaRPr sz="1000" dirty="0">
                        <a:latin typeface="Trebuchet MS"/>
                        <a:cs typeface="Trebuchet MS"/>
                      </a:endParaRPr>
                    </a:p>
                    <a:p>
                      <a:pPr marL="1687830">
                        <a:lnSpc>
                          <a:spcPts val="994"/>
                        </a:lnSpc>
                      </a:pPr>
                      <a:r>
                        <a:rPr sz="1000" b="1" spc="4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vlasništvu</a:t>
                      </a:r>
                      <a:endParaRPr sz="10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A3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3481">
                <a:tc>
                  <a:txBody>
                    <a:bodyPr/>
                    <a:lstStyle/>
                    <a:p>
                      <a:pPr marL="205104" marR="209550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1300" b="1" spc="-2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CIJENA </a:t>
                      </a:r>
                      <a:r>
                        <a:rPr sz="1300" b="1" spc="3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KOMUNALNO </a:t>
                      </a:r>
                      <a:r>
                        <a:rPr sz="1300" b="1" spc="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OPREMLJENOG</a:t>
                      </a:r>
                      <a:r>
                        <a:rPr sz="1300" b="1" spc="-17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ZEMLJIŠTA</a:t>
                      </a:r>
                      <a:endParaRPr sz="1300" dirty="0">
                        <a:latin typeface="Trebuchet MS"/>
                        <a:cs typeface="Trebuchet MS"/>
                      </a:endParaRPr>
                    </a:p>
                  </a:txBody>
                  <a:tcPr marL="0" marR="0" marT="87374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AFDCF1"/>
                    </a:solidFill>
                  </a:tcPr>
                </a:tc>
                <a:tc>
                  <a:txBody>
                    <a:bodyPr/>
                    <a:lstStyle/>
                    <a:p>
                      <a:pPr marL="213995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sz="1700" b="1" spc="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Od </a:t>
                      </a:r>
                      <a:r>
                        <a:rPr sz="1700" b="1" spc="-15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12</a:t>
                      </a:r>
                      <a:r>
                        <a:rPr lang="hr-HR" sz="1700" b="1" spc="-15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-33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700" b="1" spc="2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eur/m</a:t>
                      </a:r>
                      <a:r>
                        <a:rPr sz="1700" b="1" spc="25" baseline="3000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endParaRPr sz="1700" baseline="30000" dirty="0">
                        <a:latin typeface="Trebuchet MS"/>
                        <a:cs typeface="Trebuchet MS"/>
                      </a:endParaRPr>
                    </a:p>
                  </a:txBody>
                  <a:tcPr marL="0" marR="0" marT="173648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AFDC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58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205104">
                        <a:lnSpc>
                          <a:spcPct val="100000"/>
                        </a:lnSpc>
                      </a:pPr>
                      <a:r>
                        <a:rPr sz="1300" b="1" spc="1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OLAKŠICE </a:t>
                      </a:r>
                      <a:r>
                        <a:rPr sz="1300" b="1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KOD</a:t>
                      </a:r>
                      <a:r>
                        <a:rPr lang="hr-HR" sz="1300" b="1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-27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-2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ULAGANJA</a:t>
                      </a:r>
                      <a:endParaRPr sz="1300" dirty="0">
                        <a:latin typeface="Trebuchet MS"/>
                        <a:cs typeface="Trebuchet MS"/>
                      </a:endParaRPr>
                    </a:p>
                  </a:txBody>
                  <a:tcPr marL="0" marR="0" marT="2198" marB="0">
                    <a:lnR w="53975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AFDCF1"/>
                    </a:solidFill>
                  </a:tcPr>
                </a:tc>
                <a:tc>
                  <a:txBody>
                    <a:bodyPr/>
                    <a:lstStyle/>
                    <a:p>
                      <a:pPr marL="197485" marR="243840">
                        <a:lnSpc>
                          <a:spcPct val="100000"/>
                        </a:lnSpc>
                        <a:spcBef>
                          <a:spcPts val="969"/>
                        </a:spcBef>
                      </a:pPr>
                      <a:r>
                        <a:rPr sz="1300" b="1" spc="15" dirty="0" err="1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Prema</a:t>
                      </a:r>
                      <a:r>
                        <a:rPr sz="1300" b="1" spc="1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30" dirty="0" err="1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Programu</a:t>
                      </a:r>
                      <a:r>
                        <a:rPr lang="hr-HR" sz="1300" b="1" spc="3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-31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dirty="0" err="1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razvoja</a:t>
                      </a:r>
                      <a:r>
                        <a:rPr sz="1300" b="1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1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Industrijske</a:t>
                      </a:r>
                      <a:r>
                        <a:rPr sz="1300" b="1" spc="-130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300" b="1" spc="5" dirty="0">
                          <a:solidFill>
                            <a:srgbClr val="241861"/>
                          </a:solidFill>
                          <a:latin typeface="Trebuchet MS"/>
                          <a:cs typeface="Trebuchet MS"/>
                        </a:rPr>
                        <a:t>zone</a:t>
                      </a:r>
                      <a:endParaRPr sz="1300" dirty="0">
                        <a:latin typeface="Trebuchet MS"/>
                        <a:cs typeface="Trebuchet MS"/>
                      </a:endParaRPr>
                    </a:p>
                  </a:txBody>
                  <a:tcPr marL="0" marR="0" marT="106606" marB="0">
                    <a:lnL w="53975">
                      <a:solidFill>
                        <a:srgbClr val="FFFFFF"/>
                      </a:solidFill>
                      <a:prstDash val="solid"/>
                    </a:lnL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AFDC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6957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695459" y="445824"/>
            <a:ext cx="10818254" cy="5684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667001" y="3847942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39">
                <a:moveTo>
                  <a:pt x="0" y="27444"/>
                </a:moveTo>
                <a:lnTo>
                  <a:pt x="7919999" y="27444"/>
                </a:lnTo>
                <a:lnTo>
                  <a:pt x="7919999" y="0"/>
                </a:lnTo>
                <a:lnTo>
                  <a:pt x="0" y="0"/>
                </a:lnTo>
                <a:lnTo>
                  <a:pt x="0" y="274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667001" y="3931062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39">
                <a:moveTo>
                  <a:pt x="0" y="27444"/>
                </a:moveTo>
                <a:lnTo>
                  <a:pt x="7919999" y="27444"/>
                </a:lnTo>
                <a:lnTo>
                  <a:pt x="7919999" y="0"/>
                </a:lnTo>
                <a:lnTo>
                  <a:pt x="0" y="0"/>
                </a:lnTo>
                <a:lnTo>
                  <a:pt x="0" y="274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667001" y="4014194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39">
                <a:moveTo>
                  <a:pt x="0" y="27431"/>
                </a:moveTo>
                <a:lnTo>
                  <a:pt x="7919999" y="27431"/>
                </a:lnTo>
                <a:lnTo>
                  <a:pt x="7919999" y="0"/>
                </a:lnTo>
                <a:lnTo>
                  <a:pt x="0" y="0"/>
                </a:lnTo>
                <a:lnTo>
                  <a:pt x="0" y="274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667001" y="4097314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39">
                <a:moveTo>
                  <a:pt x="0" y="27431"/>
                </a:moveTo>
                <a:lnTo>
                  <a:pt x="7919999" y="27431"/>
                </a:lnTo>
                <a:lnTo>
                  <a:pt x="7919999" y="0"/>
                </a:lnTo>
                <a:lnTo>
                  <a:pt x="0" y="0"/>
                </a:lnTo>
                <a:lnTo>
                  <a:pt x="0" y="274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667001" y="4180434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39">
                <a:moveTo>
                  <a:pt x="0" y="27444"/>
                </a:moveTo>
                <a:lnTo>
                  <a:pt x="7919999" y="27444"/>
                </a:lnTo>
                <a:lnTo>
                  <a:pt x="7919999" y="0"/>
                </a:lnTo>
                <a:lnTo>
                  <a:pt x="0" y="0"/>
                </a:lnTo>
                <a:lnTo>
                  <a:pt x="0" y="274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67001" y="6377216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40">
                <a:moveTo>
                  <a:pt x="0" y="27442"/>
                </a:moveTo>
                <a:lnTo>
                  <a:pt x="7919999" y="27442"/>
                </a:lnTo>
                <a:lnTo>
                  <a:pt x="7919999" y="0"/>
                </a:lnTo>
                <a:lnTo>
                  <a:pt x="0" y="0"/>
                </a:lnTo>
                <a:lnTo>
                  <a:pt x="0" y="2744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667001" y="6460338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40">
                <a:moveTo>
                  <a:pt x="0" y="27443"/>
                </a:moveTo>
                <a:lnTo>
                  <a:pt x="7919999" y="27443"/>
                </a:lnTo>
                <a:lnTo>
                  <a:pt x="7919999" y="0"/>
                </a:lnTo>
                <a:lnTo>
                  <a:pt x="0" y="0"/>
                </a:lnTo>
                <a:lnTo>
                  <a:pt x="0" y="2744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667001" y="6543459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40">
                <a:moveTo>
                  <a:pt x="0" y="27443"/>
                </a:moveTo>
                <a:lnTo>
                  <a:pt x="7919999" y="27443"/>
                </a:lnTo>
                <a:lnTo>
                  <a:pt x="7919999" y="0"/>
                </a:lnTo>
                <a:lnTo>
                  <a:pt x="0" y="0"/>
                </a:lnTo>
                <a:lnTo>
                  <a:pt x="0" y="2744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667001" y="6626581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40">
                <a:moveTo>
                  <a:pt x="0" y="27443"/>
                </a:moveTo>
                <a:lnTo>
                  <a:pt x="7919999" y="27443"/>
                </a:lnTo>
                <a:lnTo>
                  <a:pt x="7919999" y="0"/>
                </a:lnTo>
                <a:lnTo>
                  <a:pt x="0" y="0"/>
                </a:lnTo>
                <a:lnTo>
                  <a:pt x="0" y="2744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667001" y="6709703"/>
            <a:ext cx="6854153" cy="24179"/>
          </a:xfrm>
          <a:custGeom>
            <a:avLst/>
            <a:gdLst/>
            <a:ahLst/>
            <a:cxnLst/>
            <a:rect l="l" t="t" r="r" b="b"/>
            <a:pathLst>
              <a:path w="7920355" h="27940">
                <a:moveTo>
                  <a:pt x="0" y="27442"/>
                </a:moveTo>
                <a:lnTo>
                  <a:pt x="7919999" y="27442"/>
                </a:lnTo>
                <a:lnTo>
                  <a:pt x="7919999" y="0"/>
                </a:lnTo>
                <a:lnTo>
                  <a:pt x="0" y="0"/>
                </a:lnTo>
                <a:lnTo>
                  <a:pt x="0" y="2744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612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83335" y="266311"/>
            <a:ext cx="11359165" cy="5802811"/>
          </a:xfrm>
          <a:prstGeom prst="rect">
            <a:avLst/>
          </a:prstGeom>
        </p:spPr>
        <p:txBody>
          <a:bodyPr vert="horz" wrap="square" lIns="0" tIns="10990" rIns="0" bIns="0" rtlCol="0">
            <a:spAutoFit/>
          </a:bodyPr>
          <a:lstStyle/>
          <a:p>
            <a:pPr marL="10991">
              <a:spcBef>
                <a:spcPts val="87"/>
              </a:spcBef>
            </a:pPr>
            <a:endParaRPr lang="hr-HR" sz="952" spc="4" dirty="0">
              <a:solidFill>
                <a:srgbClr val="151616"/>
              </a:solidFill>
              <a:latin typeface="Trebuchet MS"/>
              <a:cs typeface="Trebuchet MS"/>
            </a:endParaRPr>
          </a:p>
          <a:p>
            <a:pPr marL="10991">
              <a:spcBef>
                <a:spcPts val="87"/>
              </a:spcBef>
            </a:pPr>
            <a:r>
              <a:rPr lang="hr-HR" sz="1600" spc="4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LOKALNI</a:t>
            </a:r>
            <a:r>
              <a:rPr lang="hr-HR" sz="1600" spc="-156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26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POTICAJI</a:t>
            </a:r>
            <a:endParaRPr lang="hr-HR" sz="1400" spc="4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spcBef>
                <a:spcPts val="87"/>
              </a:spcBef>
            </a:pPr>
            <a:endParaRPr lang="hr-HR" sz="1050" spc="4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spcBef>
                <a:spcPts val="87"/>
              </a:spcBef>
            </a:pPr>
            <a:r>
              <a:rPr sz="1600" b="1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Olakšice</a:t>
            </a:r>
            <a:r>
              <a:rPr sz="1600" b="1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sz="1600" b="1" spc="-16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investitore:</a:t>
            </a:r>
            <a:endParaRPr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3"/>
              </a:spcBef>
            </a:pP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700" b="1" spc="-13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hr-HR" sz="1700" b="1" spc="-13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b="1" spc="9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Olakšice</a:t>
            </a:r>
            <a:r>
              <a:rPr sz="1700" b="1" spc="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b="1" spc="13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 </a:t>
            </a:r>
            <a:r>
              <a:rPr sz="1700" b="1" spc="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greenﬁeld</a:t>
            </a:r>
            <a:r>
              <a:rPr sz="1700" b="1" spc="-16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b="1" spc="-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investicije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3"/>
              </a:spcBef>
            </a:pP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•KONKURENTNA</a:t>
            </a:r>
            <a:r>
              <a:rPr sz="1700" spc="-9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CIJENA</a:t>
            </a:r>
            <a:r>
              <a:rPr sz="1700" spc="-9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ZEMLJIŠTA</a:t>
            </a:r>
            <a:r>
              <a:rPr sz="1700" spc="-9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1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10-12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eura</a:t>
            </a:r>
            <a:r>
              <a:rPr sz="17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sz="1700" spc="13" baseline="300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(PDV</a:t>
            </a:r>
            <a:r>
              <a:rPr sz="1700" spc="-9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uključen</a:t>
            </a:r>
            <a:r>
              <a:rPr sz="17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7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usluga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otkupa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zemljišta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sređivanje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pravno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imovinskih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35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odnosa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poznatog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investitora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7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•100%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oslobođenje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plaćanja</a:t>
            </a:r>
            <a:r>
              <a:rPr sz="1700" spc="13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komunalnog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doprinosa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1700" spc="-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trajno</a:t>
            </a:r>
            <a:r>
              <a:rPr sz="1700" spc="-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17585">
              <a:lnSpc>
                <a:spcPct val="111200"/>
              </a:lnSpc>
            </a:pPr>
            <a:r>
              <a:rPr sz="17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sz="1700" spc="-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obročno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plaćanje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ugovorene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cijene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komunalnog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opremanja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maksimalno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godina</a:t>
            </a:r>
            <a:r>
              <a:rPr sz="17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period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počeka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 </a:t>
            </a:r>
            <a:r>
              <a:rPr sz="17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sz="1700" spc="-1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286854">
              <a:lnSpc>
                <a:spcPct val="111200"/>
              </a:lnSpc>
            </a:pPr>
            <a:r>
              <a:rPr sz="1700" spc="-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sz="1700" spc="-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umanjenje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cijene</a:t>
            </a:r>
            <a:r>
              <a:rPr sz="17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komunalnog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opremanja</a:t>
            </a:r>
            <a:r>
              <a:rPr sz="17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4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5%</a:t>
            </a:r>
            <a:r>
              <a:rPr sz="17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ukupnu</a:t>
            </a:r>
            <a:r>
              <a:rPr sz="17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cijenu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komunalnog</a:t>
            </a:r>
            <a:r>
              <a:rPr sz="17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opremanja</a:t>
            </a:r>
            <a:r>
              <a:rPr sz="17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sz="1700" spc="-6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uvjet</a:t>
            </a:r>
            <a:r>
              <a:rPr sz="1700" spc="-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jednokratnog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plaćanja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sklapanja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ugovora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komunalnom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opremanju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4396">
              <a:lnSpc>
                <a:spcPct val="111200"/>
              </a:lnSpc>
            </a:pPr>
            <a:r>
              <a:rPr sz="17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•100%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oslobođenje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plaćanja</a:t>
            </a:r>
            <a:r>
              <a:rPr sz="1700" spc="13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komunalne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naknade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prvih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poslovanja</a:t>
            </a:r>
            <a:r>
              <a:rPr sz="17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700" spc="-9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trenutka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stavljanja</a:t>
            </a:r>
            <a:r>
              <a:rPr sz="17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objekta</a:t>
            </a:r>
            <a:r>
              <a:rPr sz="17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sz="1700" spc="-16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funkciju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/>
            <a:r>
              <a:rPr sz="17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•100%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oslobođenje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plaćanja</a:t>
            </a:r>
            <a:r>
              <a:rPr sz="1700" spc="-9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troškova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prenamjene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zemljišta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1700" spc="-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prilikom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ishođenja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građevinske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dozvole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spcBef>
                <a:spcPts val="4"/>
              </a:spcBef>
            </a:pPr>
            <a:r>
              <a:rPr sz="17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sz="1700" spc="-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obaveza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izgradnje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objekta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3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početka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poslovanja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roku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dvije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sklapanja</a:t>
            </a:r>
            <a:r>
              <a:rPr sz="1700" spc="13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ugovora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492928">
              <a:lnSpc>
                <a:spcPct val="111200"/>
              </a:lnSpc>
              <a:spcBef>
                <a:spcPts val="4"/>
              </a:spcBef>
            </a:pPr>
            <a:r>
              <a:rPr sz="1700" spc="-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sz="1700" spc="-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rezervacija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zemljišta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</a:t>
            </a:r>
            <a:r>
              <a:rPr sz="17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godinu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dana,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naknade</a:t>
            </a:r>
            <a:r>
              <a:rPr sz="17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obavezu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sklapanja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predugovora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kupoprodaji</a:t>
            </a:r>
            <a:r>
              <a:rPr sz="17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predmetnog</a:t>
            </a:r>
            <a:r>
              <a:rPr sz="1700" spc="-15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zemljišta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spcBef>
                <a:spcPts val="4"/>
              </a:spcBef>
            </a:pPr>
            <a:r>
              <a:rPr sz="17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mogućnost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prilagodbe</a:t>
            </a:r>
            <a:r>
              <a:rPr sz="1700" spc="-9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veličine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čestica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potrebama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investitora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446218">
              <a:lnSpc>
                <a:spcPct val="111200"/>
              </a:lnSpc>
            </a:pPr>
            <a:endParaRPr lang="hr-HR" sz="1700" spc="13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 marR="446218">
              <a:lnSpc>
                <a:spcPct val="111200"/>
              </a:lnSpc>
            </a:pPr>
            <a:r>
              <a:rPr lang="hr-HR" sz="17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ogućnost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prijenosa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olakšica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3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povlastica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700" spc="-9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trećeg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1700" spc="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novog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investitora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sz="1700" spc="-6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najmoprimca</a:t>
            </a:r>
            <a:r>
              <a:rPr sz="17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hr-HR" sz="17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</a:t>
            </a:r>
            <a:r>
              <a:rPr sz="1700" spc="-7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7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uvjet</a:t>
            </a:r>
            <a:r>
              <a:rPr sz="1700" spc="-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170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reguliranja</a:t>
            </a:r>
            <a:r>
              <a:rPr sz="17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istih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kroz</a:t>
            </a:r>
            <a:r>
              <a:rPr sz="17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uređenje</a:t>
            </a:r>
            <a:r>
              <a:rPr sz="17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međusobnih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35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odnosa</a:t>
            </a:r>
            <a:r>
              <a:rPr sz="17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postojećeg</a:t>
            </a:r>
            <a:r>
              <a:rPr sz="17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7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700" spc="-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30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novog</a:t>
            </a:r>
            <a:r>
              <a:rPr sz="17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investitora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1700" spc="-13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najmoprimca</a:t>
            </a:r>
            <a:r>
              <a:rPr sz="17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sz="17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39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Poslovne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zone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Ivanec</a:t>
            </a:r>
            <a:r>
              <a:rPr sz="17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700" spc="-5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d.o.o.</a:t>
            </a:r>
            <a:endParaRPr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28035" y="6217429"/>
            <a:ext cx="11114466" cy="636893"/>
          </a:xfrm>
          <a:custGeom>
            <a:avLst/>
            <a:gdLst/>
            <a:ahLst/>
            <a:cxnLst/>
            <a:rect l="l" t="t" r="r" b="b"/>
            <a:pathLst>
              <a:path w="7920355" h="735965">
                <a:moveTo>
                  <a:pt x="0" y="735415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735415"/>
                </a:lnTo>
                <a:lnTo>
                  <a:pt x="0" y="735415"/>
                </a:lnTo>
                <a:close/>
              </a:path>
            </a:pathLst>
          </a:custGeom>
          <a:solidFill>
            <a:srgbClr val="0093CB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490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2580" y="399093"/>
            <a:ext cx="10908405" cy="6391177"/>
          </a:xfrm>
          <a:prstGeom prst="rect">
            <a:avLst/>
          </a:prstGeom>
        </p:spPr>
        <p:txBody>
          <a:bodyPr vert="horz" wrap="square" lIns="0" tIns="10990" rIns="0" bIns="0" rtlCol="0">
            <a:spAutoFit/>
          </a:bodyPr>
          <a:lstStyle/>
          <a:p>
            <a:pPr marL="10991">
              <a:spcBef>
                <a:spcPts val="87"/>
              </a:spcBef>
            </a:pPr>
            <a:r>
              <a:rPr sz="1600" b="1" spc="-6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sz="1600" b="1" spc="-95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-95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13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Olakšice</a:t>
            </a:r>
            <a:r>
              <a:rPr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13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1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brownﬁeld</a:t>
            </a:r>
            <a:r>
              <a:rPr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9" dirty="0" err="1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investicije</a:t>
            </a:r>
            <a:endParaRPr lang="hr-HR" sz="1600" b="1" spc="-9" dirty="0">
              <a:solidFill>
                <a:srgbClr val="DD2B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spcBef>
                <a:spcPts val="87"/>
              </a:spcBef>
            </a:pP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spcBef>
                <a:spcPts val="1034"/>
              </a:spcBef>
              <a:buFont typeface="Arial" panose="020B0604020202020204" pitchFamily="34" charset="0"/>
              <a:buChar char="•"/>
              <a:tabLst>
                <a:tab pos="88474" algn="l"/>
              </a:tabLst>
            </a:pPr>
            <a:r>
              <a:rPr sz="1600" spc="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100%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oslobođenja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plaćanja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komunalne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naknade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</a:t>
            </a:r>
            <a:r>
              <a:rPr sz="1600" spc="-9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godina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spcBef>
                <a:spcPts val="1043"/>
              </a:spcBef>
              <a:buFont typeface="Arial" panose="020B0604020202020204" pitchFamily="34" charset="0"/>
              <a:buChar char="•"/>
              <a:tabLst>
                <a:tab pos="88474" algn="l"/>
              </a:tabLst>
            </a:pPr>
            <a:r>
              <a:rPr sz="1600" spc="61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15%</a:t>
            </a:r>
            <a:r>
              <a:rPr sz="1600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umanjenje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obveze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plaćanja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komunalnog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doprinosa</a:t>
            </a:r>
            <a:endParaRPr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spcBef>
                <a:spcPts val="1047"/>
              </a:spcBef>
              <a:buFont typeface="Arial" panose="020B0604020202020204" pitchFamily="34" charset="0"/>
              <a:buChar char="•"/>
              <a:tabLst>
                <a:tab pos="88474" algn="l"/>
              </a:tabLst>
            </a:pPr>
            <a:r>
              <a:rPr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obročna</a:t>
            </a:r>
            <a:r>
              <a:rPr sz="1600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otplata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komunalnog</a:t>
            </a:r>
            <a:r>
              <a:rPr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6" dirty="0" err="1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doprinosa</a:t>
            </a:r>
            <a:endParaRPr lang="hr-HR" sz="1600" spc="26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7925" indent="-76934">
              <a:spcBef>
                <a:spcPts val="1047"/>
              </a:spcBef>
              <a:buFontTx/>
              <a:buChar char="•"/>
              <a:tabLst>
                <a:tab pos="88474" algn="l"/>
              </a:tabLst>
            </a:pPr>
            <a:endParaRPr lang="hr-HR" sz="1600" spc="26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spcBef>
                <a:spcPts val="87"/>
              </a:spcBef>
            </a:pPr>
            <a:r>
              <a:rPr lang="hr-HR" sz="1600" b="1" spc="-7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 </a:t>
            </a:r>
            <a:r>
              <a:rPr lang="hr-HR" sz="1600" b="1" spc="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Administrativne</a:t>
            </a:r>
            <a:r>
              <a:rPr lang="hr-HR" sz="1600" b="1" spc="-13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30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usluge</a:t>
            </a:r>
          </a:p>
          <a:p>
            <a:pPr marL="10991">
              <a:spcBef>
                <a:spcPts val="87"/>
              </a:spcBef>
            </a:pPr>
            <a:endParaRPr lang="hr-HR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spcBef>
                <a:spcPts val="1034"/>
              </a:spcBef>
              <a:buFont typeface="Arial" panose="020B0604020202020204" pitchFamily="34" charset="0"/>
              <a:buChar char="•"/>
              <a:tabLst>
                <a:tab pos="71988" algn="l"/>
              </a:tabLst>
            </a:pPr>
            <a:r>
              <a:rPr lang="hr-HR"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priprema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provedba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hr-HR"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projekata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investitore</a:t>
            </a:r>
            <a:r>
              <a:rPr lang="hr-HR"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zoni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hr-HR"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povlaštenim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cijenama</a:t>
            </a:r>
            <a:endParaRPr lang="hr-HR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spcBef>
                <a:spcPts val="1043"/>
              </a:spcBef>
              <a:buFont typeface="Arial" panose="020B0604020202020204" pitchFamily="34" charset="0"/>
              <a:buChar char="•"/>
              <a:tabLst>
                <a:tab pos="71988" algn="l"/>
              </a:tabLst>
            </a:pPr>
            <a:r>
              <a:rPr lang="hr-HR"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stručna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pomoć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suradnja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razvoju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realizaciji</a:t>
            </a:r>
            <a:r>
              <a:rPr lang="hr-HR" sz="1600" spc="14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investicije</a:t>
            </a:r>
            <a:endParaRPr lang="hr-HR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26"/>
              </a:spcBef>
              <a:buClr>
                <a:srgbClr val="151616"/>
              </a:buClr>
              <a:buFont typeface="Arial" panose="020B0604020202020204" pitchFamily="34" charset="0"/>
              <a:buChar char="•"/>
            </a:pPr>
            <a:endParaRPr lang="hr-HR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marR="4396" indent="-285750">
              <a:buFont typeface="Arial" panose="020B0604020202020204" pitchFamily="34" charset="0"/>
              <a:buChar char="•"/>
              <a:tabLst>
                <a:tab pos="71988" algn="l"/>
              </a:tabLst>
            </a:pPr>
            <a:r>
              <a:rPr lang="hr-HR"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pomoć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investitorima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povezivanju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0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lokalnim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hr-HR"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regionalnim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institucijama,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3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poslovnim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savjetnicima </a:t>
            </a:r>
            <a:r>
              <a:rPr lang="hr-HR" sz="16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komunalnim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infrastrukturnim</a:t>
            </a:r>
            <a:r>
              <a:rPr lang="hr-HR" sz="1600" spc="-10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tvrtkama</a:t>
            </a:r>
            <a:endParaRPr lang="hr-HR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lnSpc>
                <a:spcPts val="1194"/>
              </a:lnSpc>
              <a:spcBef>
                <a:spcPts val="1025"/>
              </a:spcBef>
              <a:buFont typeface="Arial" panose="020B0604020202020204" pitchFamily="34" charset="0"/>
              <a:buChar char="•"/>
              <a:tabLst>
                <a:tab pos="71988" algn="l"/>
              </a:tabLst>
            </a:pPr>
            <a:r>
              <a:rPr lang="hr-HR" sz="16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organizacija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besplatnih</a:t>
            </a:r>
            <a:r>
              <a:rPr lang="hr-HR"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edukacija,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savjetovanja</a:t>
            </a:r>
            <a:r>
              <a:rPr lang="hr-HR"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3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raznih</a:t>
            </a:r>
            <a:r>
              <a:rPr lang="hr-HR"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4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oblika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promidžbe</a:t>
            </a:r>
            <a:r>
              <a:rPr lang="hr-HR" sz="1600" spc="-78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investitora</a:t>
            </a:r>
          </a:p>
          <a:p>
            <a:pPr marL="10991">
              <a:lnSpc>
                <a:spcPts val="1194"/>
              </a:lnSpc>
              <a:spcBef>
                <a:spcPts val="1025"/>
              </a:spcBef>
              <a:tabLst>
                <a:tab pos="71988" algn="l"/>
              </a:tabLst>
            </a:pPr>
            <a:endParaRPr lang="hr-HR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lnSpc>
                <a:spcPts val="1194"/>
              </a:lnSpc>
              <a:buFont typeface="Arial" panose="020B0604020202020204" pitchFamily="34" charset="0"/>
              <a:buChar char="•"/>
              <a:tabLst>
                <a:tab pos="71988" algn="l"/>
              </a:tabLst>
            </a:pPr>
            <a:r>
              <a:rPr lang="hr-HR" sz="1600" spc="26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članstvo</a:t>
            </a:r>
            <a:r>
              <a:rPr lang="hr-HR" sz="1600" spc="-87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2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35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Poslovnom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13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klubu</a:t>
            </a:r>
            <a:r>
              <a:rPr lang="hr-HR" sz="1600" spc="-82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9" dirty="0">
                <a:solidFill>
                  <a:srgbClr val="15161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Ivanec</a:t>
            </a:r>
          </a:p>
          <a:p>
            <a:pPr marL="296741" indent="-285750">
              <a:lnSpc>
                <a:spcPts val="1194"/>
              </a:lnSpc>
              <a:buFont typeface="Arial" panose="020B0604020202020204" pitchFamily="34" charset="0"/>
              <a:buChar char="•"/>
              <a:tabLst>
                <a:tab pos="71988" algn="l"/>
              </a:tabLst>
            </a:pPr>
            <a:endParaRPr lang="hr-HR" sz="1600" spc="9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6741" indent="-285750">
              <a:lnSpc>
                <a:spcPts val="1194"/>
              </a:lnSpc>
              <a:buFont typeface="Arial" panose="020B0604020202020204" pitchFamily="34" charset="0"/>
              <a:buChar char="•"/>
              <a:tabLst>
                <a:tab pos="71988" algn="l"/>
              </a:tabLst>
            </a:pPr>
            <a:endParaRPr lang="hr-HR" sz="1600" spc="9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439" indent="-60448">
              <a:lnSpc>
                <a:spcPts val="1194"/>
              </a:lnSpc>
              <a:buFontTx/>
              <a:buChar char="·"/>
              <a:tabLst>
                <a:tab pos="71988" algn="l"/>
              </a:tabLst>
            </a:pPr>
            <a:endParaRPr lang="hr-HR" sz="1600" spc="9" dirty="0">
              <a:solidFill>
                <a:srgbClr val="1516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91">
              <a:tabLst>
                <a:tab pos="71988" algn="l"/>
              </a:tabLst>
            </a:pPr>
            <a:r>
              <a:rPr lang="hr-HR" sz="1600" b="1" spc="-3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hr-HR"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30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Usluge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26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gradskih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13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potporno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198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poduzetničkih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institucija</a:t>
            </a:r>
            <a:r>
              <a:rPr lang="hr-HR"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198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26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Poslovne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zone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Ivanec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-56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d.o.o.</a:t>
            </a:r>
            <a:r>
              <a:rPr lang="hr-HR" sz="1600" b="1" spc="-8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hr-HR" sz="1600" b="1" spc="-26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 </a:t>
            </a:r>
            <a:r>
              <a:rPr lang="hr-HR" sz="1600" b="1" spc="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Projektnog</a:t>
            </a:r>
            <a:r>
              <a:rPr lang="hr-HR"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ureda</a:t>
            </a:r>
            <a:r>
              <a:rPr lang="hr-HR" sz="1600" b="1" spc="-95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lang="hr-HR"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17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</a:t>
            </a:r>
            <a:r>
              <a:rPr lang="hr-HR"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13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hr-HR" sz="1600" b="1" spc="-91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hr-HR" sz="1600" b="1" spc="-104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b="1" spc="9" dirty="0">
                <a:solidFill>
                  <a:srgbClr val="DD2B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fondove</a:t>
            </a:r>
            <a:endParaRPr lang="hr-HR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439" indent="-60448">
              <a:lnSpc>
                <a:spcPts val="1194"/>
              </a:lnSpc>
              <a:buFontTx/>
              <a:buChar char="·"/>
              <a:tabLst>
                <a:tab pos="71988" algn="l"/>
              </a:tabLst>
            </a:pPr>
            <a:endParaRPr lang="hr-HR" sz="1038" dirty="0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87925" indent="-76934">
              <a:spcBef>
                <a:spcPts val="1047"/>
              </a:spcBef>
              <a:buFontTx/>
              <a:buChar char="•"/>
              <a:tabLst>
                <a:tab pos="88474" algn="l"/>
              </a:tabLst>
            </a:pPr>
            <a:endParaRPr lang="hr-HR" sz="1038" spc="26" dirty="0">
              <a:solidFill>
                <a:srgbClr val="151616"/>
              </a:solidFill>
              <a:latin typeface="Trebuchet MS"/>
              <a:cs typeface="Trebuchet MS"/>
            </a:endParaRPr>
          </a:p>
          <a:p>
            <a:pPr marL="87925" indent="-76934">
              <a:spcBef>
                <a:spcPts val="1047"/>
              </a:spcBef>
              <a:buFontTx/>
              <a:buChar char="•"/>
              <a:tabLst>
                <a:tab pos="88474" algn="l"/>
              </a:tabLst>
            </a:pPr>
            <a:endParaRPr sz="1038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528035" y="6217429"/>
            <a:ext cx="11114466" cy="636893"/>
          </a:xfrm>
          <a:custGeom>
            <a:avLst/>
            <a:gdLst/>
            <a:ahLst/>
            <a:cxnLst/>
            <a:rect l="l" t="t" r="r" b="b"/>
            <a:pathLst>
              <a:path w="7920355" h="735965">
                <a:moveTo>
                  <a:pt x="0" y="735415"/>
                </a:moveTo>
                <a:lnTo>
                  <a:pt x="0" y="0"/>
                </a:lnTo>
                <a:lnTo>
                  <a:pt x="7919999" y="0"/>
                </a:lnTo>
                <a:lnTo>
                  <a:pt x="7919999" y="735415"/>
                </a:lnTo>
                <a:lnTo>
                  <a:pt x="0" y="735415"/>
                </a:lnTo>
                <a:close/>
              </a:path>
            </a:pathLst>
          </a:custGeom>
          <a:solidFill>
            <a:srgbClr val="0093CB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32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4"/>
          <p:cNvSpPr txBox="1"/>
          <p:nvPr/>
        </p:nvSpPr>
        <p:spPr>
          <a:xfrm>
            <a:off x="393922" y="3408045"/>
            <a:ext cx="11324601" cy="26186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00710" indent="-635">
              <a:lnSpc>
                <a:spcPct val="100000"/>
              </a:lnSpc>
              <a:spcBef>
                <a:spcPts val="100"/>
              </a:spcBef>
            </a:pPr>
            <a:r>
              <a:rPr sz="1600" b="1" spc="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Podaci</a:t>
            </a:r>
            <a:r>
              <a:rPr sz="1600" b="1" spc="-9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3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sz="1600" b="1" spc="-8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2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raspoloživim</a:t>
            </a:r>
            <a:r>
              <a:rPr sz="1600" b="1" spc="-8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3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resursima</a:t>
            </a:r>
            <a:r>
              <a:rPr sz="1600" b="1" spc="-9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3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sz="1600" b="1" spc="-8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realizaciju</a:t>
            </a:r>
            <a:r>
              <a:rPr sz="1600" b="1" spc="-8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1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ulagačkih</a:t>
            </a:r>
            <a:r>
              <a:rPr sz="1600" b="1" spc="-9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projekata</a:t>
            </a:r>
            <a:r>
              <a:rPr sz="1600" b="1" spc="-8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3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sz="1600" b="1" spc="-8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području</a:t>
            </a:r>
            <a:r>
              <a:rPr sz="1600" b="1" spc="-9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25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sz="1600" b="1" spc="-8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1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Ivanca (brownﬁeld</a:t>
            </a:r>
            <a:r>
              <a:rPr sz="1600" b="1" spc="-9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1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investicije)</a:t>
            </a:r>
            <a:endParaRPr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1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Brownﬁeld</a:t>
            </a:r>
            <a:r>
              <a:rPr sz="1600" b="1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lokacije</a:t>
            </a:r>
            <a:r>
              <a:rPr sz="1600" b="1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sz="1600" b="1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1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najam</a:t>
            </a:r>
            <a:r>
              <a:rPr sz="1600" b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sz="1600" b="1" spc="1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korištenje</a:t>
            </a:r>
            <a:r>
              <a:rPr sz="1600" b="1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ts val="1315"/>
              </a:lnSpc>
              <a:spcBef>
                <a:spcPts val="5"/>
              </a:spcBef>
            </a:pPr>
            <a:r>
              <a:rPr sz="1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Poduzetnički</a:t>
            </a:r>
            <a:r>
              <a:rPr sz="1600" b="1" spc="-1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spc="5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inkubator</a:t>
            </a:r>
            <a:endParaRPr lang="hr-HR" sz="1600" b="1" spc="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ts val="1315"/>
              </a:lnSpc>
              <a:spcBef>
                <a:spcPts val="5"/>
              </a:spcBef>
            </a:pPr>
            <a:endParaRPr lang="hr-HR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4150" indent="-171450">
              <a:lnSpc>
                <a:spcPts val="1315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sz="1600" spc="-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reprezentativan</a:t>
            </a:r>
            <a:r>
              <a:rPr sz="16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adaptiran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novouređeni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prostor</a:t>
            </a:r>
            <a:r>
              <a:rPr sz="1600" spc="-1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centru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4150" marR="1146175" indent="-17145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106680" algn="l"/>
              </a:tabLst>
            </a:pPr>
            <a:r>
              <a:rPr sz="1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uvjeti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korištenja</a:t>
            </a:r>
            <a:r>
              <a:rPr sz="1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najma</a:t>
            </a:r>
            <a:r>
              <a:rPr sz="1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kancelarija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1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sz="1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mlade,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sz="1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</a:t>
            </a:r>
            <a:r>
              <a:rPr sz="16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tvrtke</a:t>
            </a:r>
            <a:r>
              <a:rPr sz="1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sz="1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sz="1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starosti</a:t>
            </a:r>
            <a:endParaRPr lang="hr-HR" sz="1600" spc="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4150" marR="1146175" indent="-17145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106680" algn="l"/>
              </a:tabLst>
            </a:pPr>
            <a:r>
              <a:rPr sz="1600" spc="15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subvencioniran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najam,</a:t>
            </a:r>
            <a:r>
              <a:rPr sz="16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troškovi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hladnog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pogona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niz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1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administrativnih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6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sz="1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konzultanskih</a:t>
            </a:r>
            <a:r>
              <a:rPr sz="16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usluga</a:t>
            </a: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lang="hr-H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9CB898E5-0A19-44BA-B8A7-26839148D819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39" r="-1" b="43034"/>
          <a:stretch/>
        </p:blipFill>
        <p:spPr bwMode="auto">
          <a:xfrm>
            <a:off x="2638591" y="831289"/>
            <a:ext cx="6532042" cy="24032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0671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9397" y="0"/>
            <a:ext cx="11294771" cy="6860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3881470" y="369387"/>
            <a:ext cx="624254" cy="805595"/>
          </a:xfrm>
          <a:custGeom>
            <a:avLst/>
            <a:gdLst/>
            <a:ahLst/>
            <a:cxnLst/>
            <a:rect l="l" t="t" r="r" b="b"/>
            <a:pathLst>
              <a:path w="721360" h="930910">
                <a:moveTo>
                  <a:pt x="0" y="0"/>
                </a:moveTo>
                <a:lnTo>
                  <a:pt x="720763" y="0"/>
                </a:lnTo>
                <a:lnTo>
                  <a:pt x="720763" y="930313"/>
                </a:lnTo>
                <a:lnTo>
                  <a:pt x="0" y="930313"/>
                </a:lnTo>
                <a:lnTo>
                  <a:pt x="0" y="0"/>
                </a:lnTo>
                <a:close/>
              </a:path>
            </a:pathLst>
          </a:custGeom>
          <a:solidFill>
            <a:srgbClr val="151616">
              <a:alpha val="43099"/>
            </a:srgbClr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3907078" y="389785"/>
            <a:ext cx="542925" cy="724266"/>
          </a:xfrm>
          <a:custGeom>
            <a:avLst/>
            <a:gdLst/>
            <a:ahLst/>
            <a:cxnLst/>
            <a:rect l="l" t="t" r="r" b="b"/>
            <a:pathLst>
              <a:path w="627380" h="836930">
                <a:moveTo>
                  <a:pt x="312686" y="0"/>
                </a:moveTo>
                <a:lnTo>
                  <a:pt x="256374" y="1371"/>
                </a:lnTo>
                <a:lnTo>
                  <a:pt x="200126" y="5486"/>
                </a:lnTo>
                <a:lnTo>
                  <a:pt x="143916" y="12331"/>
                </a:lnTo>
                <a:lnTo>
                  <a:pt x="87795" y="21907"/>
                </a:lnTo>
                <a:lnTo>
                  <a:pt x="50406" y="29819"/>
                </a:lnTo>
                <a:lnTo>
                  <a:pt x="0" y="42227"/>
                </a:lnTo>
                <a:lnTo>
                  <a:pt x="1536" y="81013"/>
                </a:lnTo>
                <a:lnTo>
                  <a:pt x="5308" y="131521"/>
                </a:lnTo>
                <a:lnTo>
                  <a:pt x="11379" y="181609"/>
                </a:lnTo>
                <a:lnTo>
                  <a:pt x="19735" y="231279"/>
                </a:lnTo>
                <a:lnTo>
                  <a:pt x="30327" y="280530"/>
                </a:lnTo>
                <a:lnTo>
                  <a:pt x="43116" y="329387"/>
                </a:lnTo>
                <a:lnTo>
                  <a:pt x="58051" y="377825"/>
                </a:lnTo>
                <a:lnTo>
                  <a:pt x="75120" y="425869"/>
                </a:lnTo>
                <a:lnTo>
                  <a:pt x="94259" y="473519"/>
                </a:lnTo>
                <a:lnTo>
                  <a:pt x="115443" y="520763"/>
                </a:lnTo>
                <a:lnTo>
                  <a:pt x="138620" y="567639"/>
                </a:lnTo>
                <a:lnTo>
                  <a:pt x="163753" y="614121"/>
                </a:lnTo>
                <a:lnTo>
                  <a:pt x="190830" y="660234"/>
                </a:lnTo>
                <a:lnTo>
                  <a:pt x="219773" y="705980"/>
                </a:lnTo>
                <a:lnTo>
                  <a:pt x="250570" y="751370"/>
                </a:lnTo>
                <a:lnTo>
                  <a:pt x="283181" y="796416"/>
                </a:lnTo>
                <a:lnTo>
                  <a:pt x="313410" y="836307"/>
                </a:lnTo>
                <a:lnTo>
                  <a:pt x="343671" y="796404"/>
                </a:lnTo>
                <a:lnTo>
                  <a:pt x="376262" y="751370"/>
                </a:lnTo>
                <a:lnTo>
                  <a:pt x="407060" y="705980"/>
                </a:lnTo>
                <a:lnTo>
                  <a:pt x="436016" y="660234"/>
                </a:lnTo>
                <a:lnTo>
                  <a:pt x="463080" y="614121"/>
                </a:lnTo>
                <a:lnTo>
                  <a:pt x="488226" y="567639"/>
                </a:lnTo>
                <a:lnTo>
                  <a:pt x="511403" y="520763"/>
                </a:lnTo>
                <a:lnTo>
                  <a:pt x="532587" y="473506"/>
                </a:lnTo>
                <a:lnTo>
                  <a:pt x="551713" y="425869"/>
                </a:lnTo>
                <a:lnTo>
                  <a:pt x="568769" y="377825"/>
                </a:lnTo>
                <a:lnTo>
                  <a:pt x="583717" y="329387"/>
                </a:lnTo>
                <a:lnTo>
                  <a:pt x="596493" y="280530"/>
                </a:lnTo>
                <a:lnTo>
                  <a:pt x="607072" y="231266"/>
                </a:lnTo>
                <a:lnTo>
                  <a:pt x="615416" y="181597"/>
                </a:lnTo>
                <a:lnTo>
                  <a:pt x="621487" y="131508"/>
                </a:lnTo>
                <a:lnTo>
                  <a:pt x="625233" y="81013"/>
                </a:lnTo>
                <a:lnTo>
                  <a:pt x="626757" y="42202"/>
                </a:lnTo>
                <a:lnTo>
                  <a:pt x="594842" y="34226"/>
                </a:lnTo>
                <a:lnTo>
                  <a:pt x="557174" y="25704"/>
                </a:lnTo>
                <a:lnTo>
                  <a:pt x="519518" y="18402"/>
                </a:lnTo>
                <a:lnTo>
                  <a:pt x="481876" y="12331"/>
                </a:lnTo>
                <a:lnTo>
                  <a:pt x="425437" y="5486"/>
                </a:lnTo>
                <a:lnTo>
                  <a:pt x="369036" y="1371"/>
                </a:lnTo>
                <a:lnTo>
                  <a:pt x="312686" y="0"/>
                </a:lnTo>
                <a:close/>
              </a:path>
            </a:pathLst>
          </a:custGeom>
          <a:solidFill>
            <a:srgbClr val="818281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3922026" y="404279"/>
            <a:ext cx="512701" cy="685250"/>
          </a:xfrm>
          <a:custGeom>
            <a:avLst/>
            <a:gdLst/>
            <a:ahLst/>
            <a:cxnLst/>
            <a:rect l="l" t="t" r="r" b="b"/>
            <a:pathLst>
              <a:path w="592455" h="791844">
                <a:moveTo>
                  <a:pt x="295406" y="0"/>
                </a:moveTo>
                <a:lnTo>
                  <a:pt x="246076" y="1066"/>
                </a:lnTo>
                <a:lnTo>
                  <a:pt x="196784" y="4266"/>
                </a:lnTo>
                <a:lnTo>
                  <a:pt x="147531" y="9598"/>
                </a:lnTo>
                <a:lnTo>
                  <a:pt x="98316" y="17064"/>
                </a:lnTo>
                <a:lnTo>
                  <a:pt x="49139" y="26663"/>
                </a:lnTo>
                <a:lnTo>
                  <a:pt x="0" y="38395"/>
                </a:lnTo>
                <a:lnTo>
                  <a:pt x="2556" y="88321"/>
                </a:lnTo>
                <a:lnTo>
                  <a:pt x="7408" y="137840"/>
                </a:lnTo>
                <a:lnTo>
                  <a:pt x="14518" y="186956"/>
                </a:lnTo>
                <a:lnTo>
                  <a:pt x="23850" y="235678"/>
                </a:lnTo>
                <a:lnTo>
                  <a:pt x="35370" y="284011"/>
                </a:lnTo>
                <a:lnTo>
                  <a:pt x="49040" y="331962"/>
                </a:lnTo>
                <a:lnTo>
                  <a:pt x="64825" y="379537"/>
                </a:lnTo>
                <a:lnTo>
                  <a:pt x="82689" y="426742"/>
                </a:lnTo>
                <a:lnTo>
                  <a:pt x="102596" y="473584"/>
                </a:lnTo>
                <a:lnTo>
                  <a:pt x="124511" y="520069"/>
                </a:lnTo>
                <a:lnTo>
                  <a:pt x="148397" y="566204"/>
                </a:lnTo>
                <a:lnTo>
                  <a:pt x="174218" y="611995"/>
                </a:lnTo>
                <a:lnTo>
                  <a:pt x="201938" y="657449"/>
                </a:lnTo>
                <a:lnTo>
                  <a:pt x="231523" y="702571"/>
                </a:lnTo>
                <a:lnTo>
                  <a:pt x="262934" y="747368"/>
                </a:lnTo>
                <a:lnTo>
                  <a:pt x="296138" y="791848"/>
                </a:lnTo>
                <a:lnTo>
                  <a:pt x="329344" y="747368"/>
                </a:lnTo>
                <a:lnTo>
                  <a:pt x="360758" y="702571"/>
                </a:lnTo>
                <a:lnTo>
                  <a:pt x="390343" y="657449"/>
                </a:lnTo>
                <a:lnTo>
                  <a:pt x="418065" y="611995"/>
                </a:lnTo>
                <a:lnTo>
                  <a:pt x="443886" y="566204"/>
                </a:lnTo>
                <a:lnTo>
                  <a:pt x="467771" y="520069"/>
                </a:lnTo>
                <a:lnTo>
                  <a:pt x="489684" y="473584"/>
                </a:lnTo>
                <a:lnTo>
                  <a:pt x="509589" y="426742"/>
                </a:lnTo>
                <a:lnTo>
                  <a:pt x="527449" y="379537"/>
                </a:lnTo>
                <a:lnTo>
                  <a:pt x="543230" y="331962"/>
                </a:lnTo>
                <a:lnTo>
                  <a:pt x="556894" y="284011"/>
                </a:lnTo>
                <a:lnTo>
                  <a:pt x="568406" y="235678"/>
                </a:lnTo>
                <a:lnTo>
                  <a:pt x="577730" y="186956"/>
                </a:lnTo>
                <a:lnTo>
                  <a:pt x="584830" y="137840"/>
                </a:lnTo>
                <a:lnTo>
                  <a:pt x="589670" y="88321"/>
                </a:lnTo>
                <a:lnTo>
                  <a:pt x="592213" y="38395"/>
                </a:lnTo>
                <a:lnTo>
                  <a:pt x="542646" y="26663"/>
                </a:lnTo>
                <a:lnTo>
                  <a:pt x="493119" y="17064"/>
                </a:lnTo>
                <a:lnTo>
                  <a:pt x="443632" y="9598"/>
                </a:lnTo>
                <a:lnTo>
                  <a:pt x="394184" y="4266"/>
                </a:lnTo>
                <a:lnTo>
                  <a:pt x="344776" y="1066"/>
                </a:lnTo>
                <a:lnTo>
                  <a:pt x="295406" y="0"/>
                </a:lnTo>
                <a:close/>
              </a:path>
            </a:pathLst>
          </a:custGeom>
          <a:solidFill>
            <a:srgbClr val="AFB0B0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922025" y="404278"/>
            <a:ext cx="512492" cy="6852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4306699" y="443902"/>
            <a:ext cx="83197" cy="947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3966646" y="443902"/>
            <a:ext cx="83196" cy="947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4008948" y="526494"/>
            <a:ext cx="337943" cy="33794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04240" y="1116820"/>
            <a:ext cx="1350703" cy="3439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30248" y="1610882"/>
            <a:ext cx="2635494" cy="678864"/>
          </a:xfrm>
          <a:prstGeom prst="rect">
            <a:avLst/>
          </a:prstGeom>
        </p:spPr>
        <p:txBody>
          <a:bodyPr vert="horz" wrap="square" lIns="0" tIns="12089" rIns="0" bIns="0" rtlCol="0">
            <a:spAutoFit/>
          </a:bodyPr>
          <a:lstStyle/>
          <a:p>
            <a:pPr marL="10991">
              <a:spcBef>
                <a:spcPts val="95"/>
              </a:spcBef>
            </a:pPr>
            <a:r>
              <a:rPr sz="1082" spc="69" dirty="0">
                <a:solidFill>
                  <a:srgbClr val="FFFFFF"/>
                </a:solidFill>
                <a:latin typeface="Trebuchet MS"/>
                <a:cs typeface="Trebuchet MS"/>
              </a:rPr>
              <a:t>42240</a:t>
            </a:r>
            <a:r>
              <a:rPr sz="1082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-9" dirty="0">
                <a:solidFill>
                  <a:srgbClr val="FFFFFF"/>
                </a:solidFill>
                <a:latin typeface="Trebuchet MS"/>
                <a:cs typeface="Trebuchet MS"/>
              </a:rPr>
              <a:t>Ivanec,</a:t>
            </a:r>
            <a:r>
              <a:rPr sz="1082" spc="-117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-9" dirty="0">
                <a:solidFill>
                  <a:srgbClr val="FFFFFF"/>
                </a:solidFill>
                <a:latin typeface="Trebuchet MS"/>
                <a:cs typeface="Trebuchet MS"/>
              </a:rPr>
              <a:t>Trg</a:t>
            </a:r>
            <a:r>
              <a:rPr sz="1082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26" dirty="0">
                <a:solidFill>
                  <a:srgbClr val="FFFFFF"/>
                </a:solidFill>
                <a:latin typeface="Trebuchet MS"/>
                <a:cs typeface="Trebuchet MS"/>
              </a:rPr>
              <a:t>hrvatskih</a:t>
            </a:r>
            <a:r>
              <a:rPr sz="1082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22" dirty="0">
                <a:solidFill>
                  <a:srgbClr val="FFFFFF"/>
                </a:solidFill>
                <a:latin typeface="Trebuchet MS"/>
                <a:cs typeface="Trebuchet MS"/>
              </a:rPr>
              <a:t>ivanovaca</a:t>
            </a:r>
            <a:r>
              <a:rPr sz="1082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-26" dirty="0">
                <a:solidFill>
                  <a:srgbClr val="FFFFFF"/>
                </a:solidFill>
                <a:latin typeface="Trebuchet MS"/>
                <a:cs typeface="Trebuchet MS"/>
              </a:rPr>
              <a:t>9b,</a:t>
            </a:r>
            <a:endParaRPr sz="1082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10991">
              <a:lnSpc>
                <a:spcPts val="1298"/>
              </a:lnSpc>
              <a:spcBef>
                <a:spcPts val="22"/>
              </a:spcBef>
            </a:pPr>
            <a:r>
              <a:rPr sz="1082" b="1" spc="-22" dirty="0">
                <a:solidFill>
                  <a:srgbClr val="FFFFFF"/>
                </a:solidFill>
                <a:latin typeface="Trebuchet MS"/>
                <a:cs typeface="Trebuchet MS"/>
              </a:rPr>
              <a:t>tel.</a:t>
            </a:r>
            <a:r>
              <a:rPr sz="1082" b="1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69" dirty="0">
                <a:solidFill>
                  <a:srgbClr val="FFFFFF"/>
                </a:solidFill>
                <a:latin typeface="Trebuchet MS"/>
                <a:cs typeface="Trebuchet MS"/>
              </a:rPr>
              <a:t>042/</a:t>
            </a:r>
            <a:r>
              <a:rPr sz="1082" b="1" spc="-9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56" dirty="0">
                <a:solidFill>
                  <a:srgbClr val="FFFFFF"/>
                </a:solidFill>
                <a:latin typeface="Trebuchet MS"/>
                <a:cs typeface="Trebuchet MS"/>
              </a:rPr>
              <a:t>404</a:t>
            </a:r>
            <a:r>
              <a:rPr sz="1082" b="1" spc="-9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52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1082" b="1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9" dirty="0">
                <a:solidFill>
                  <a:srgbClr val="FFFFFF"/>
                </a:solidFill>
                <a:latin typeface="Trebuchet MS"/>
                <a:cs typeface="Trebuchet MS"/>
              </a:rPr>
              <a:t>870</a:t>
            </a:r>
            <a:endParaRPr sz="1082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10991" marR="1656280">
              <a:lnSpc>
                <a:spcPts val="1307"/>
              </a:lnSpc>
              <a:spcBef>
                <a:spcPts val="35"/>
              </a:spcBef>
            </a:pPr>
            <a:r>
              <a:rPr sz="1082" spc="13" dirty="0">
                <a:solidFill>
                  <a:srgbClr val="FFFFFF"/>
                </a:solidFill>
                <a:latin typeface="Trebuchet MS"/>
                <a:cs typeface="Trebuchet MS"/>
                <a:hlinkClick r:id="rId8"/>
              </a:rPr>
              <a:t>grad@i</a:t>
            </a:r>
            <a:r>
              <a:rPr sz="1082" spc="4" dirty="0">
                <a:solidFill>
                  <a:srgbClr val="FFFFFF"/>
                </a:solidFill>
                <a:latin typeface="Trebuchet MS"/>
                <a:cs typeface="Trebuchet MS"/>
                <a:hlinkClick r:id="rId8"/>
              </a:rPr>
              <a:t>v</a:t>
            </a:r>
            <a:r>
              <a:rPr sz="1082" spc="-4" dirty="0">
                <a:solidFill>
                  <a:srgbClr val="FFFFFF"/>
                </a:solidFill>
                <a:latin typeface="Trebuchet MS"/>
                <a:cs typeface="Trebuchet MS"/>
                <a:hlinkClick r:id="rId8"/>
              </a:rPr>
              <a:t>anec.hr </a:t>
            </a:r>
            <a:r>
              <a:rPr sz="1082" spc="-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4" dirty="0">
                <a:solidFill>
                  <a:srgbClr val="FFFFFF"/>
                </a:solidFill>
                <a:latin typeface="Trebuchet MS"/>
                <a:cs typeface="Trebuchet MS"/>
                <a:hlinkClick r:id="rId9"/>
              </a:rPr>
              <a:t>www.ivanec.hr</a:t>
            </a:r>
            <a:endParaRPr sz="1082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573399" y="2634626"/>
            <a:ext cx="2636406" cy="89938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680347" y="2889896"/>
            <a:ext cx="428590" cy="57306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002045" y="2923035"/>
            <a:ext cx="69580" cy="7919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17666" y="2923035"/>
            <a:ext cx="69583" cy="7919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753036" y="2992110"/>
            <a:ext cx="282618" cy="282617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22970" y="3131677"/>
            <a:ext cx="331910" cy="160387"/>
          </a:xfrm>
          <a:prstGeom prst="rect">
            <a:avLst/>
          </a:prstGeom>
        </p:spPr>
        <p:txBody>
          <a:bodyPr vert="horz" wrap="square" lIns="0" tIns="13738" rIns="0" bIns="0" rtlCol="0">
            <a:spAutoFit/>
          </a:bodyPr>
          <a:lstStyle/>
          <a:p>
            <a:pPr marL="10991">
              <a:spcBef>
                <a:spcPts val="108"/>
              </a:spcBef>
            </a:pPr>
            <a:r>
              <a:rPr sz="952" spc="9" dirty="0">
                <a:solidFill>
                  <a:srgbClr val="FFFFFF"/>
                </a:solidFill>
                <a:latin typeface="Arial"/>
                <a:cs typeface="Arial"/>
              </a:rPr>
              <a:t>d.o.o.</a:t>
            </a:r>
            <a:endParaRPr sz="952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30245" y="3720311"/>
            <a:ext cx="2603622" cy="678864"/>
          </a:xfrm>
          <a:prstGeom prst="rect">
            <a:avLst/>
          </a:prstGeom>
        </p:spPr>
        <p:txBody>
          <a:bodyPr vert="horz" wrap="square" lIns="0" tIns="12089" rIns="0" bIns="0" rtlCol="0">
            <a:spAutoFit/>
          </a:bodyPr>
          <a:lstStyle/>
          <a:p>
            <a:pPr marL="10991">
              <a:spcBef>
                <a:spcPts val="95"/>
              </a:spcBef>
            </a:pPr>
            <a:r>
              <a:rPr sz="1082" spc="69" dirty="0">
                <a:solidFill>
                  <a:srgbClr val="FFFFFF"/>
                </a:solidFill>
                <a:latin typeface="Trebuchet MS"/>
                <a:cs typeface="Trebuchet MS"/>
              </a:rPr>
              <a:t>42240</a:t>
            </a:r>
            <a:r>
              <a:rPr sz="1082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-9" dirty="0">
                <a:solidFill>
                  <a:srgbClr val="FFFFFF"/>
                </a:solidFill>
                <a:latin typeface="Trebuchet MS"/>
                <a:cs typeface="Trebuchet MS"/>
              </a:rPr>
              <a:t>Ivanec,</a:t>
            </a:r>
            <a:r>
              <a:rPr sz="1082" spc="-117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-9" dirty="0">
                <a:solidFill>
                  <a:srgbClr val="FFFFFF"/>
                </a:solidFill>
                <a:latin typeface="Trebuchet MS"/>
                <a:cs typeface="Trebuchet MS"/>
              </a:rPr>
              <a:t>Trg</a:t>
            </a:r>
            <a:r>
              <a:rPr sz="1082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26" dirty="0">
                <a:solidFill>
                  <a:srgbClr val="FFFFFF"/>
                </a:solidFill>
                <a:latin typeface="Trebuchet MS"/>
                <a:cs typeface="Trebuchet MS"/>
              </a:rPr>
              <a:t>hrvatskih</a:t>
            </a:r>
            <a:r>
              <a:rPr sz="1082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22" dirty="0">
                <a:solidFill>
                  <a:srgbClr val="FFFFFF"/>
                </a:solidFill>
                <a:latin typeface="Trebuchet MS"/>
                <a:cs typeface="Trebuchet MS"/>
              </a:rPr>
              <a:t>ivanovaca</a:t>
            </a:r>
            <a:r>
              <a:rPr sz="1082" spc="-9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35" dirty="0">
                <a:solidFill>
                  <a:srgbClr val="FFFFFF"/>
                </a:solidFill>
                <a:latin typeface="Trebuchet MS"/>
                <a:cs typeface="Trebuchet MS"/>
              </a:rPr>
              <a:t>9b</a:t>
            </a:r>
            <a:endParaRPr sz="1082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10991">
              <a:lnSpc>
                <a:spcPts val="1298"/>
              </a:lnSpc>
              <a:spcBef>
                <a:spcPts val="22"/>
              </a:spcBef>
            </a:pPr>
            <a:r>
              <a:rPr sz="1082" b="1" spc="-56" dirty="0">
                <a:solidFill>
                  <a:srgbClr val="FFFFFF"/>
                </a:solidFill>
                <a:latin typeface="Trebuchet MS"/>
                <a:cs typeface="Trebuchet MS"/>
              </a:rPr>
              <a:t>Tel.</a:t>
            </a:r>
            <a:r>
              <a:rPr sz="1082" b="1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69" dirty="0">
                <a:solidFill>
                  <a:srgbClr val="FFFFFF"/>
                </a:solidFill>
                <a:latin typeface="Trebuchet MS"/>
                <a:cs typeface="Trebuchet MS"/>
              </a:rPr>
              <a:t>042/</a:t>
            </a:r>
            <a:r>
              <a:rPr sz="1082" b="1" spc="-9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17" dirty="0">
                <a:solidFill>
                  <a:srgbClr val="FFFFFF"/>
                </a:solidFill>
                <a:latin typeface="Trebuchet MS"/>
                <a:cs typeface="Trebuchet MS"/>
              </a:rPr>
              <a:t>492</a:t>
            </a:r>
            <a:r>
              <a:rPr sz="1082" b="1" spc="-9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212" dirty="0">
                <a:solidFill>
                  <a:srgbClr val="FFFFFF"/>
                </a:solidFill>
                <a:latin typeface="Trebuchet MS"/>
                <a:cs typeface="Trebuchet MS"/>
              </a:rPr>
              <a:t>–</a:t>
            </a:r>
            <a:r>
              <a:rPr sz="1082" b="1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9" dirty="0">
                <a:solidFill>
                  <a:srgbClr val="FFFFFF"/>
                </a:solidFill>
                <a:latin typeface="Trebuchet MS"/>
                <a:cs typeface="Trebuchet MS"/>
              </a:rPr>
              <a:t>870</a:t>
            </a:r>
            <a:endParaRPr sz="1082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10991" marR="636355">
              <a:lnSpc>
                <a:spcPts val="1307"/>
              </a:lnSpc>
              <a:spcBef>
                <a:spcPts val="35"/>
              </a:spcBef>
            </a:pPr>
            <a:r>
              <a:rPr sz="1082" spc="4" dirty="0">
                <a:solidFill>
                  <a:srgbClr val="FFFFFF"/>
                </a:solidFill>
                <a:latin typeface="Trebuchet MS"/>
                <a:cs typeface="Trebuchet MS"/>
                <a:hlinkClick r:id="rId15"/>
              </a:rPr>
              <a:t>lana.labas@ivanec.hr </a:t>
            </a:r>
            <a:r>
              <a:rPr sz="1082" spc="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91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ww</a:t>
            </a:r>
            <a:r>
              <a:rPr sz="1082" spc="65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w</a:t>
            </a:r>
            <a:r>
              <a:rPr sz="1082" spc="9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.posl</a:t>
            </a:r>
            <a:r>
              <a:rPr sz="1082" spc="4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o</a:t>
            </a:r>
            <a:r>
              <a:rPr sz="1082" spc="56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vna</a:t>
            </a:r>
            <a:r>
              <a:rPr sz="1082" spc="17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-</a:t>
            </a:r>
            <a:r>
              <a:rPr sz="1082" spc="35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zona-i</a:t>
            </a:r>
            <a:r>
              <a:rPr sz="1082" spc="26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v</a:t>
            </a:r>
            <a:r>
              <a:rPr sz="1082" spc="-4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anec.hr</a:t>
            </a:r>
            <a:endParaRPr sz="1082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693167" y="4821515"/>
            <a:ext cx="306082" cy="413788"/>
          </a:xfrm>
          <a:custGeom>
            <a:avLst/>
            <a:gdLst/>
            <a:ahLst/>
            <a:cxnLst/>
            <a:rect l="l" t="t" r="r" b="b"/>
            <a:pathLst>
              <a:path w="353694" h="478154">
                <a:moveTo>
                  <a:pt x="0" y="0"/>
                </a:moveTo>
                <a:lnTo>
                  <a:pt x="196310" y="477812"/>
                </a:lnTo>
                <a:lnTo>
                  <a:pt x="311962" y="196303"/>
                </a:lnTo>
                <a:lnTo>
                  <a:pt x="196310" y="196303"/>
                </a:lnTo>
                <a:lnTo>
                  <a:pt x="0" y="0"/>
                </a:lnTo>
                <a:close/>
              </a:path>
              <a:path w="353694" h="478154">
                <a:moveTo>
                  <a:pt x="353472" y="95262"/>
                </a:moveTo>
                <a:lnTo>
                  <a:pt x="296970" y="95643"/>
                </a:lnTo>
                <a:lnTo>
                  <a:pt x="196310" y="196303"/>
                </a:lnTo>
                <a:lnTo>
                  <a:pt x="311962" y="196303"/>
                </a:lnTo>
                <a:lnTo>
                  <a:pt x="353472" y="95262"/>
                </a:lnTo>
                <a:close/>
              </a:path>
            </a:pathLst>
          </a:custGeom>
          <a:solidFill>
            <a:srgbClr val="DD2B1C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449566" y="5065128"/>
            <a:ext cx="413788" cy="340152"/>
          </a:xfrm>
          <a:custGeom>
            <a:avLst/>
            <a:gdLst/>
            <a:ahLst/>
            <a:cxnLst/>
            <a:rect l="l" t="t" r="r" b="b"/>
            <a:pathLst>
              <a:path w="478155" h="393064">
                <a:moveTo>
                  <a:pt x="0" y="0"/>
                </a:moveTo>
                <a:lnTo>
                  <a:pt x="196289" y="196291"/>
                </a:lnTo>
                <a:lnTo>
                  <a:pt x="0" y="392595"/>
                </a:lnTo>
                <a:lnTo>
                  <a:pt x="477804" y="196291"/>
                </a:lnTo>
                <a:lnTo>
                  <a:pt x="0" y="0"/>
                </a:lnTo>
                <a:close/>
              </a:path>
            </a:pathLst>
          </a:custGeom>
          <a:solidFill>
            <a:srgbClr val="DD2B1C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693170" y="5235006"/>
            <a:ext cx="340152" cy="413788"/>
          </a:xfrm>
          <a:custGeom>
            <a:avLst/>
            <a:gdLst/>
            <a:ahLst/>
            <a:cxnLst/>
            <a:rect l="l" t="t" r="r" b="b"/>
            <a:pathLst>
              <a:path w="393065" h="478154">
                <a:moveTo>
                  <a:pt x="196319" y="0"/>
                </a:moveTo>
                <a:lnTo>
                  <a:pt x="0" y="477799"/>
                </a:lnTo>
                <a:lnTo>
                  <a:pt x="196306" y="281508"/>
                </a:lnTo>
                <a:lnTo>
                  <a:pt x="311969" y="281508"/>
                </a:lnTo>
                <a:lnTo>
                  <a:pt x="196319" y="0"/>
                </a:lnTo>
                <a:close/>
              </a:path>
              <a:path w="393065" h="478154">
                <a:moveTo>
                  <a:pt x="311969" y="281508"/>
                </a:moveTo>
                <a:lnTo>
                  <a:pt x="196306" y="281508"/>
                </a:lnTo>
                <a:lnTo>
                  <a:pt x="392610" y="477799"/>
                </a:lnTo>
                <a:lnTo>
                  <a:pt x="311969" y="281508"/>
                </a:lnTo>
                <a:close/>
              </a:path>
            </a:pathLst>
          </a:custGeom>
          <a:solidFill>
            <a:srgbClr val="DD2B1C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863050" y="5099066"/>
            <a:ext cx="413788" cy="306082"/>
          </a:xfrm>
          <a:custGeom>
            <a:avLst/>
            <a:gdLst/>
            <a:ahLst/>
            <a:cxnLst/>
            <a:rect l="l" t="t" r="r" b="b"/>
            <a:pathLst>
              <a:path w="478155" h="353695">
                <a:moveTo>
                  <a:pt x="382333" y="0"/>
                </a:moveTo>
                <a:lnTo>
                  <a:pt x="0" y="157073"/>
                </a:lnTo>
                <a:lnTo>
                  <a:pt x="477799" y="353377"/>
                </a:lnTo>
                <a:lnTo>
                  <a:pt x="281508" y="157073"/>
                </a:lnTo>
                <a:lnTo>
                  <a:pt x="382155" y="56413"/>
                </a:lnTo>
                <a:lnTo>
                  <a:pt x="382333" y="0"/>
                </a:lnTo>
                <a:close/>
              </a:path>
            </a:pathLst>
          </a:custGeom>
          <a:solidFill>
            <a:srgbClr val="DD2B1C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998519" y="4903954"/>
            <a:ext cx="196178" cy="196178"/>
          </a:xfrm>
          <a:custGeom>
            <a:avLst/>
            <a:gdLst/>
            <a:ahLst/>
            <a:cxnLst/>
            <a:rect l="l" t="t" r="r" b="b"/>
            <a:pathLst>
              <a:path w="226694" h="226695">
                <a:moveTo>
                  <a:pt x="0" y="0"/>
                </a:moveTo>
                <a:lnTo>
                  <a:pt x="226314" y="0"/>
                </a:lnTo>
                <a:lnTo>
                  <a:pt x="226314" y="226313"/>
                </a:lnTo>
                <a:lnTo>
                  <a:pt x="0" y="226313"/>
                </a:lnTo>
                <a:lnTo>
                  <a:pt x="0" y="0"/>
                </a:lnTo>
                <a:close/>
              </a:path>
            </a:pathLst>
          </a:custGeom>
          <a:solidFill>
            <a:srgbClr val="241861"/>
          </a:solid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976877" y="4861761"/>
            <a:ext cx="261571" cy="0"/>
          </a:xfrm>
          <a:custGeom>
            <a:avLst/>
            <a:gdLst/>
            <a:ahLst/>
            <a:cxnLst/>
            <a:rect l="l" t="t" r="r" b="b"/>
            <a:pathLst>
              <a:path w="302260">
                <a:moveTo>
                  <a:pt x="0" y="0"/>
                </a:moveTo>
                <a:lnTo>
                  <a:pt x="301879" y="0"/>
                </a:lnTo>
              </a:path>
            </a:pathLst>
          </a:custGeom>
          <a:ln w="28854">
            <a:solidFill>
              <a:srgbClr val="DD2B1C"/>
            </a:solidFill>
          </a:ln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237201" y="4849276"/>
            <a:ext cx="0" cy="273661"/>
          </a:xfrm>
          <a:custGeom>
            <a:avLst/>
            <a:gdLst/>
            <a:ahLst/>
            <a:cxnLst/>
            <a:rect l="l" t="t" r="r" b="b"/>
            <a:pathLst>
              <a:path h="316229">
                <a:moveTo>
                  <a:pt x="0" y="0"/>
                </a:moveTo>
                <a:lnTo>
                  <a:pt x="0" y="315722"/>
                </a:lnTo>
              </a:path>
            </a:pathLst>
          </a:custGeom>
          <a:ln w="30594">
            <a:solidFill>
              <a:srgbClr val="DD2B1C"/>
            </a:solidFill>
          </a:ln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012399" y="4917109"/>
            <a:ext cx="165988" cy="16498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530248" y="4811019"/>
            <a:ext cx="2089272" cy="1630795"/>
          </a:xfrm>
          <a:prstGeom prst="rect">
            <a:avLst/>
          </a:prstGeom>
        </p:spPr>
        <p:txBody>
          <a:bodyPr vert="horz" wrap="square" lIns="0" tIns="10441" rIns="0" bIns="0" rtlCol="0">
            <a:spAutoFit/>
          </a:bodyPr>
          <a:lstStyle/>
          <a:p>
            <a:pPr marL="866058" marR="8792">
              <a:lnSpc>
                <a:spcPct val="101200"/>
              </a:lnSpc>
              <a:spcBef>
                <a:spcPts val="82"/>
              </a:spcBef>
            </a:pPr>
            <a:r>
              <a:rPr sz="1255" b="1" spc="-48" dirty="0">
                <a:solidFill>
                  <a:srgbClr val="FFFFFF"/>
                </a:solidFill>
                <a:latin typeface="Trebuchet MS"/>
                <a:cs typeface="Trebuchet MS"/>
              </a:rPr>
              <a:t>PROJEKTNI</a:t>
            </a:r>
            <a:r>
              <a:rPr sz="1255" b="1" spc="-19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55" b="1" dirty="0">
                <a:solidFill>
                  <a:srgbClr val="FFFFFF"/>
                </a:solidFill>
                <a:latin typeface="Trebuchet MS"/>
                <a:cs typeface="Trebuchet MS"/>
              </a:rPr>
              <a:t>URED</a:t>
            </a:r>
            <a:endParaRPr sz="1255" dirty="0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871003">
              <a:spcBef>
                <a:spcPts val="125"/>
              </a:spcBef>
            </a:pPr>
            <a:r>
              <a:rPr sz="1255" b="1" spc="35" dirty="0">
                <a:solidFill>
                  <a:srgbClr val="FFFFFF"/>
                </a:solidFill>
                <a:latin typeface="Trebuchet MS"/>
                <a:cs typeface="Trebuchet MS"/>
              </a:rPr>
              <a:t>za EU fondove</a:t>
            </a:r>
          </a:p>
          <a:p>
            <a:pPr>
              <a:spcBef>
                <a:spcPts val="9"/>
              </a:spcBef>
            </a:pPr>
            <a:endParaRPr sz="251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10991"/>
            <a:r>
              <a:rPr sz="1082" spc="4" dirty="0">
                <a:solidFill>
                  <a:srgbClr val="FFFFFF"/>
                </a:solidFill>
                <a:latin typeface="Trebuchet MS"/>
                <a:cs typeface="Trebuchet MS"/>
              </a:rPr>
              <a:t>Pri</a:t>
            </a:r>
            <a:r>
              <a:rPr sz="1082" spc="-91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22" dirty="0">
                <a:solidFill>
                  <a:srgbClr val="FFFFFF"/>
                </a:solidFill>
                <a:latin typeface="Trebuchet MS"/>
                <a:cs typeface="Trebuchet MS"/>
              </a:rPr>
              <a:t>Poslovnoj</a:t>
            </a:r>
            <a:r>
              <a:rPr sz="1082" spc="-87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17" dirty="0">
                <a:solidFill>
                  <a:srgbClr val="FFFFFF"/>
                </a:solidFill>
                <a:latin typeface="Trebuchet MS"/>
                <a:cs typeface="Trebuchet MS"/>
              </a:rPr>
              <a:t>zoni</a:t>
            </a:r>
            <a:r>
              <a:rPr sz="1082" spc="-87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13" dirty="0">
                <a:solidFill>
                  <a:srgbClr val="FFFFFF"/>
                </a:solidFill>
                <a:latin typeface="Trebuchet MS"/>
                <a:cs typeface="Trebuchet MS"/>
              </a:rPr>
              <a:t>Ivanec</a:t>
            </a:r>
            <a:r>
              <a:rPr sz="1082" spc="-87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spc="-61" dirty="0">
                <a:solidFill>
                  <a:srgbClr val="FFFFFF"/>
                </a:solidFill>
                <a:latin typeface="Trebuchet MS"/>
                <a:cs typeface="Trebuchet MS"/>
              </a:rPr>
              <a:t>d.o.o.</a:t>
            </a:r>
            <a:endParaRPr lang="hr-HR" sz="1082" spc="-61" dirty="0">
              <a:solidFill>
                <a:srgbClr val="FFFFFF"/>
              </a:solidFill>
              <a:latin typeface="Trebuchet MS"/>
              <a:cs typeface="Trebuchet MS"/>
            </a:endParaRPr>
          </a:p>
          <a:p>
            <a:pPr marL="10991"/>
            <a:r>
              <a:rPr lang="hr-HR" sz="1082" spc="-61" dirty="0">
                <a:solidFill>
                  <a:srgbClr val="FFFFFF"/>
                </a:solidFill>
                <a:latin typeface="Trebuchet MS"/>
                <a:cs typeface="Trebuchet MS"/>
              </a:rPr>
              <a:t>Vladimira Nazora 6/II</a:t>
            </a:r>
            <a:endParaRPr sz="1082" dirty="0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10991">
              <a:lnSpc>
                <a:spcPts val="1298"/>
              </a:lnSpc>
              <a:spcBef>
                <a:spcPts val="22"/>
              </a:spcBef>
            </a:pPr>
            <a:r>
              <a:rPr sz="1082" b="1" spc="-52" dirty="0">
                <a:solidFill>
                  <a:srgbClr val="FFFFFF"/>
                </a:solidFill>
                <a:latin typeface="Trebuchet MS"/>
                <a:cs typeface="Trebuchet MS"/>
              </a:rPr>
              <a:t>Tel: </a:t>
            </a:r>
            <a:r>
              <a:rPr sz="1082" b="1" spc="35" dirty="0">
                <a:solidFill>
                  <a:srgbClr val="FFFFFF"/>
                </a:solidFill>
                <a:latin typeface="Trebuchet MS"/>
                <a:cs typeface="Trebuchet MS"/>
              </a:rPr>
              <a:t>042</a:t>
            </a:r>
            <a:r>
              <a:rPr sz="1082" b="1" spc="-23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82" b="1" spc="9" dirty="0">
                <a:solidFill>
                  <a:srgbClr val="FFFFFF"/>
                </a:solidFill>
                <a:latin typeface="Trebuchet MS"/>
                <a:cs typeface="Trebuchet MS"/>
              </a:rPr>
              <a:t>645 </a:t>
            </a:r>
            <a:r>
              <a:rPr sz="1082" b="1" spc="52" dirty="0">
                <a:solidFill>
                  <a:srgbClr val="FFFFFF"/>
                </a:solidFill>
                <a:latin typeface="Trebuchet MS"/>
                <a:cs typeface="Trebuchet MS"/>
              </a:rPr>
              <a:t>484</a:t>
            </a:r>
            <a:endParaRPr sz="1082" dirty="0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10991">
              <a:lnSpc>
                <a:spcPts val="1298"/>
              </a:lnSpc>
            </a:pPr>
            <a:r>
              <a:rPr sz="1082" spc="-13" dirty="0">
                <a:solidFill>
                  <a:srgbClr val="FFFFFF"/>
                </a:solidFill>
                <a:latin typeface="Trebuchet MS"/>
                <a:cs typeface="Trebuchet MS"/>
                <a:hlinkClick r:id="rId18"/>
              </a:rPr>
              <a:t>projektni.ured@ivanec.hr</a:t>
            </a:r>
            <a:endParaRPr sz="1082" dirty="0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10991">
              <a:spcBef>
                <a:spcPts val="9"/>
              </a:spcBef>
            </a:pPr>
            <a:r>
              <a:rPr sz="1082" spc="26" dirty="0">
                <a:solidFill>
                  <a:srgbClr val="FFFFFF"/>
                </a:solidFill>
                <a:latin typeface="Trebuchet MS"/>
                <a:cs typeface="Trebuchet MS"/>
                <a:hlinkClick r:id="rId16"/>
              </a:rPr>
              <a:t>www.poslovna-zona-ivanec.hr</a:t>
            </a:r>
            <a:endParaRPr sz="1082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667000" y="2469973"/>
            <a:ext cx="3701012" cy="0"/>
          </a:xfrm>
          <a:custGeom>
            <a:avLst/>
            <a:gdLst/>
            <a:ahLst/>
            <a:cxnLst/>
            <a:rect l="l" t="t" r="r" b="b"/>
            <a:pathLst>
              <a:path w="4276725">
                <a:moveTo>
                  <a:pt x="0" y="0"/>
                </a:moveTo>
                <a:lnTo>
                  <a:pt x="4276344" y="0"/>
                </a:lnTo>
              </a:path>
            </a:pathLst>
          </a:custGeom>
          <a:ln w="295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667000" y="4629375"/>
            <a:ext cx="3701012" cy="0"/>
          </a:xfrm>
          <a:custGeom>
            <a:avLst/>
            <a:gdLst/>
            <a:ahLst/>
            <a:cxnLst/>
            <a:rect l="l" t="t" r="r" b="b"/>
            <a:pathLst>
              <a:path w="4276725">
                <a:moveTo>
                  <a:pt x="0" y="0"/>
                </a:moveTo>
                <a:lnTo>
                  <a:pt x="4276344" y="0"/>
                </a:lnTo>
              </a:path>
            </a:pathLst>
          </a:custGeom>
          <a:ln w="2950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558">
              <a:solidFill>
                <a:prstClr val="black"/>
              </a:solidFill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392867" y="1777285"/>
            <a:ext cx="1436291" cy="481063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0991">
              <a:lnSpc>
                <a:spcPts val="11223"/>
              </a:lnSpc>
            </a:pPr>
            <a:r>
              <a:rPr sz="9952" spc="-99" dirty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sz="9952" dirty="0">
                <a:solidFill>
                  <a:srgbClr val="FFFFFF"/>
                </a:solidFill>
                <a:latin typeface="Trebuchet MS"/>
                <a:cs typeface="Trebuchet MS"/>
              </a:rPr>
              <a:t>ontakti</a:t>
            </a:r>
            <a:endParaRPr sz="9952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8366701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994</Words>
  <Application>Microsoft Office PowerPoint</Application>
  <PresentationFormat>Široki zaslon</PresentationFormat>
  <Paragraphs>168</Paragraphs>
  <Slides>10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9</vt:i4>
      </vt:variant>
      <vt:variant>
        <vt:lpstr>Naslovi slajdova</vt:lpstr>
      </vt:variant>
      <vt:variant>
        <vt:i4>10</vt:i4>
      </vt:variant>
    </vt:vector>
  </HeadingPairs>
  <TitlesOfParts>
    <vt:vector size="23" baseType="lpstr">
      <vt:lpstr>Arial</vt:lpstr>
      <vt:lpstr>Calibri</vt:lpstr>
      <vt:lpstr>Times New Roman</vt:lpstr>
      <vt:lpstr>Trebuchet MS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prezentacija</dc:title>
  <dc:creator>KORISNIK4</dc:creator>
  <cp:lastModifiedBy>Tamara Kljunić</cp:lastModifiedBy>
  <cp:revision>9</cp:revision>
  <dcterms:created xsi:type="dcterms:W3CDTF">2019-11-07T13:09:06Z</dcterms:created>
  <dcterms:modified xsi:type="dcterms:W3CDTF">2021-03-24T11:21:28Z</dcterms:modified>
</cp:coreProperties>
</file>