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-8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hr-HR" smtClean="0"/>
              <a:t>Uredite stil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Uredite stil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pPr/>
              <a:t>2/17/2016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Uredite stil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sekci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r-HR" smtClean="0"/>
              <a:t>Uredite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Uredite stil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Uredite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2/17/2016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Uredite stil naslova matrice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2/17/2016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2/17/2016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hr-HR" smtClean="0"/>
              <a:t>Uredite stil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2/17/2016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hr-HR" smtClean="0"/>
              <a:t>Uredite stil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r-HR" dirty="0" smtClean="0"/>
              <a:t>Kliknite ikonu da biste dodali  sliku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ska 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r-HR" smtClean="0"/>
              <a:t>Uredite stil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r-HR" dirty="0" smtClean="0"/>
              <a:t>Kliknite ikonu da biste dodali  sliku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slov i 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hr-HR" smtClean="0"/>
              <a:t>Uredite stil naslova matrice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hr-HR" smtClean="0"/>
              <a:t>Uredite stil naslova matrice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ica s nazi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r-HR" smtClean="0"/>
              <a:t>Uredite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upc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r-HR" smtClean="0"/>
              <a:t>Uredite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2/17/2016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upca sa slik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r-HR" smtClean="0"/>
              <a:t>Uredite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r-HR" dirty="0" smtClean="0"/>
              <a:t>Kliknite ikonu da biste dodali  sliku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r-HR" dirty="0" smtClean="0"/>
              <a:t>Kliknite ikonu da biste dodali  sliku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r-HR" dirty="0" smtClean="0"/>
              <a:t>Kliknite ikonu da biste dodali  sliku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2/17/2016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Uredite stil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hr-HR" smtClean="0"/>
              <a:t>Uredite stil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hr-HR" smtClean="0"/>
              <a:t>Uredite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509A250-FF31-4206-8172-F9D3106AACB1}" type="datetimeFigureOut">
              <a:rPr lang="en-US" dirty="0"/>
              <a:pPr/>
              <a:t>2/17/2016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hr-HR" dirty="0" smtClean="0"/>
              <a:t>Kakvu Vam suradnju nudimo?</a:t>
            </a:r>
            <a:endParaRPr lang="hr-HR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ln>
            <a:solidFill>
              <a:schemeClr val="tx2">
                <a:lumMod val="90000"/>
              </a:schemeClr>
            </a:solidFill>
          </a:ln>
        </p:spPr>
        <p:txBody>
          <a:bodyPr/>
          <a:lstStyle/>
          <a:p>
            <a:pPr algn="ctr"/>
            <a:r>
              <a:rPr lang="hr-HR" b="1" dirty="0" smtClean="0">
                <a:solidFill>
                  <a:schemeClr val="tx1">
                    <a:lumMod val="75000"/>
                  </a:schemeClr>
                </a:solidFill>
              </a:rPr>
              <a:t>Projektni ured grada ivanca (pugi), 2016.</a:t>
            </a:r>
          </a:p>
          <a:p>
            <a:endParaRPr lang="hr-HR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9691" y="496720"/>
            <a:ext cx="2693363" cy="1823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54188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1. Inicijalni sastanak s Projektnim timom</a:t>
            </a:r>
            <a:endParaRPr lang="hr-HR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hr-HR" dirty="0" smtClean="0"/>
          </a:p>
          <a:p>
            <a:pPr marL="0" indent="0">
              <a:buNone/>
            </a:pPr>
            <a:r>
              <a:rPr lang="hr-HR" dirty="0" smtClean="0"/>
              <a:t>Cilj </a:t>
            </a:r>
            <a:r>
              <a:rPr lang="hr-HR" dirty="0"/>
              <a:t>inicijalnog sastanka: </a:t>
            </a:r>
            <a:endParaRPr lang="hr-HR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hr-HR" dirty="0" smtClean="0"/>
              <a:t>Predstavljanje Vaših ideja,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r-HR" dirty="0" smtClean="0"/>
              <a:t> Identifikacija potreba za ostvarenje Vašeg cilja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r-HR" dirty="0" smtClean="0"/>
              <a:t> </a:t>
            </a:r>
            <a:r>
              <a:rPr lang="hr-HR" dirty="0"/>
              <a:t>U</a:t>
            </a:r>
            <a:r>
              <a:rPr lang="hr-HR" dirty="0" smtClean="0"/>
              <a:t>spostavljanje </a:t>
            </a:r>
            <a:r>
              <a:rPr lang="hr-HR" dirty="0"/>
              <a:t>zajedničkog dijaloga, odnosno dogovor o daljnjoj suradnji putem </a:t>
            </a:r>
            <a:r>
              <a:rPr lang="hr-HR" dirty="0" smtClean="0"/>
              <a:t>sljedećih koraka suradnje</a:t>
            </a:r>
          </a:p>
          <a:p>
            <a:pPr marL="0" indent="0">
              <a:buNone/>
            </a:pPr>
            <a:endParaRPr lang="hr-HR" dirty="0"/>
          </a:p>
          <a:p>
            <a:endParaRPr lang="hr-HR" dirty="0" smtClean="0"/>
          </a:p>
          <a:p>
            <a:endParaRPr lang="hr-HR" dirty="0"/>
          </a:p>
          <a:p>
            <a:pPr marL="0" indent="0">
              <a:buNone/>
            </a:pPr>
            <a:endParaRPr lang="hr-HR" dirty="0" smtClean="0"/>
          </a:p>
          <a:p>
            <a:pPr marL="0" indent="0">
              <a:buNone/>
            </a:pPr>
            <a:endParaRPr lang="hr-HR" dirty="0" smtClean="0"/>
          </a:p>
          <a:p>
            <a:pPr marL="0" indent="0">
              <a:buNone/>
            </a:pPr>
            <a:endParaRPr lang="hr-HR" dirty="0"/>
          </a:p>
          <a:p>
            <a:endParaRPr lang="hr-HR" dirty="0" smtClean="0"/>
          </a:p>
          <a:p>
            <a:pPr marL="0" indent="0">
              <a:buNone/>
            </a:pPr>
            <a:endParaRPr lang="hr-HR" dirty="0" smtClean="0"/>
          </a:p>
          <a:p>
            <a:endParaRPr lang="hr-HR" dirty="0"/>
          </a:p>
          <a:p>
            <a:pPr marL="0" indent="0">
              <a:buNone/>
            </a:pPr>
            <a:endParaRPr lang="hr-HR" dirty="0" smtClean="0"/>
          </a:p>
          <a:p>
            <a:endParaRPr lang="hr-HR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49853" y="4897440"/>
            <a:ext cx="2001721" cy="1550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872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2. Analiza opcija</a:t>
            </a:r>
            <a:endParaRPr lang="hr-HR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dirty="0" smtClean="0"/>
              <a:t>Nakon inicijalnog sastanka, Projektni tim za Vas analizira opcije vanjskih izvora financiranja, prvenstveno prateći natječaje sufinanciranih iz fondova Europske unije, nacionalne mjere i potpore, ali i druge mogućnosti eksterne priskrbe sredstava. </a:t>
            </a:r>
          </a:p>
          <a:p>
            <a:pPr marL="0" indent="0">
              <a:buNone/>
            </a:pPr>
            <a:endParaRPr lang="hr-HR" dirty="0" smtClean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59857" y="3915513"/>
            <a:ext cx="2233449" cy="1972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97249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3. Analiza prihvatljivosti</a:t>
            </a:r>
            <a:endParaRPr lang="hr-HR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r-HR" dirty="0"/>
              <a:t>Sukladno </a:t>
            </a:r>
            <a:r>
              <a:rPr lang="hr-HR"/>
              <a:t>otvorenim </a:t>
            </a:r>
            <a:r>
              <a:rPr lang="hr-HR" smtClean="0"/>
              <a:t>natječajima </a:t>
            </a:r>
            <a:r>
              <a:rPr lang="hr-HR" dirty="0"/>
              <a:t>i mjerama, </a:t>
            </a:r>
            <a:r>
              <a:rPr lang="hr-HR" dirty="0" smtClean="0"/>
              <a:t>Projektni </a:t>
            </a:r>
            <a:r>
              <a:rPr lang="hr-HR" dirty="0"/>
              <a:t>tim za Vas proučava sve uvjete prijave, </a:t>
            </a:r>
            <a:r>
              <a:rPr lang="hr-HR" dirty="0" smtClean="0"/>
              <a:t>posebno uvjete prihvatljivosti prijavitelja i uvjete vezane uz sam projekt (kategorije prihvatljivih/neprihvatljivih troškova).</a:t>
            </a:r>
          </a:p>
          <a:p>
            <a:pPr marL="0" indent="0">
              <a:buNone/>
            </a:pPr>
            <a:endParaRPr lang="hr-HR" dirty="0" smtClean="0"/>
          </a:p>
          <a:p>
            <a:endParaRPr lang="hr-HR" dirty="0" smtClean="0"/>
          </a:p>
          <a:p>
            <a:endParaRPr lang="hr-HR" dirty="0"/>
          </a:p>
          <a:p>
            <a:endParaRPr lang="hr-HR" dirty="0" smtClean="0"/>
          </a:p>
          <a:p>
            <a:endParaRPr lang="hr-HR" dirty="0"/>
          </a:p>
          <a:p>
            <a:r>
              <a:rPr lang="hr-HR" dirty="0" smtClean="0"/>
              <a:t>Indikativni pregled natječaja sufinanciranih iz fondova EU i nacionalnih programa u 2016., dostupan je na sljedećem linku:</a:t>
            </a: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19611" y="2998591"/>
            <a:ext cx="2438740" cy="2438740"/>
          </a:xfrm>
          <a:prstGeom prst="rect">
            <a:avLst/>
          </a:prstGeom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39459" y="4973389"/>
            <a:ext cx="1700012" cy="1275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4820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4. Pismo namjere</a:t>
            </a:r>
            <a:endParaRPr lang="hr-HR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987403" y="1853248"/>
            <a:ext cx="8946541" cy="4195481"/>
          </a:xfrm>
        </p:spPr>
        <p:txBody>
          <a:bodyPr/>
          <a:lstStyle/>
          <a:p>
            <a:r>
              <a:rPr lang="hr-HR" dirty="0" smtClean="0"/>
              <a:t>Pismo namjere ili Ponuda za suradnju nudi Vam uvid u rezultate inicijalnog sastanka. </a:t>
            </a:r>
          </a:p>
          <a:p>
            <a:r>
              <a:rPr lang="hr-HR" dirty="0" smtClean="0"/>
              <a:t>Imajući u vidu Vaše razvojne ciljeve i potrebe, Projektni ured Vam dostavlja popis mogućih natječaja na koji ste prihvatljiv prijavitelj, uz kratak opis svakog zasebnog natječaja/mjere, kao i ponudu daljnje suradnje u vidu </a:t>
            </a:r>
            <a:r>
              <a:rPr lang="hr-HR" b="1" dirty="0" smtClean="0"/>
              <a:t>besplatnog pripremanja dokumentacije </a:t>
            </a:r>
            <a:r>
              <a:rPr lang="hr-HR" dirty="0" smtClean="0"/>
              <a:t>na odgovarajući natječaj, odnosno </a:t>
            </a:r>
            <a:r>
              <a:rPr lang="hr-HR" b="1" dirty="0" smtClean="0"/>
              <a:t>informiranja o budućim natječajima i mjerama</a:t>
            </a:r>
            <a:r>
              <a:rPr lang="hr-HR" dirty="0" smtClean="0"/>
              <a:t>, sukladno Vašoj odluci o prijavljivanju.</a:t>
            </a:r>
          </a:p>
          <a:p>
            <a:r>
              <a:rPr lang="hr-HR" dirty="0" smtClean="0"/>
              <a:t>Ukoliko se ne odlučite za prijavu na trenutno otvoren javni poziv, ostanite i dalje u kontaktu s Projektnim uredom koji će Vas redovito obavještavati o budućim natječajima/mjerama, kao i pružiti usluge savjetovanja kako bi ste povećali svoju konkurentnost na tržištu.</a:t>
            </a:r>
          </a:p>
          <a:p>
            <a:endParaRPr lang="hr-HR" dirty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67763" y="4636393"/>
            <a:ext cx="2634862" cy="2107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51646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5. Priprema dokumentacije</a:t>
            </a:r>
            <a:endParaRPr lang="hr-HR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r-HR" dirty="0" smtClean="0"/>
              <a:t>Odlučili ste se prijaviti na natječaj? </a:t>
            </a:r>
          </a:p>
          <a:p>
            <a:r>
              <a:rPr lang="hr-HR" dirty="0" smtClean="0"/>
              <a:t>Projektni ured Vam pruža usluge </a:t>
            </a:r>
            <a:r>
              <a:rPr lang="hr-HR" b="1" dirty="0" smtClean="0"/>
              <a:t>prikupljanja dokumentacije</a:t>
            </a:r>
            <a:r>
              <a:rPr lang="hr-HR" dirty="0" smtClean="0"/>
              <a:t>, kao i </a:t>
            </a:r>
            <a:r>
              <a:rPr lang="hr-HR" b="1" dirty="0" smtClean="0"/>
              <a:t>popunjavanje potrebnih prijavnih obrazaca</a:t>
            </a:r>
            <a:r>
              <a:rPr lang="hr-HR" dirty="0" smtClean="0"/>
              <a:t>, uz redovito kontaktiranje i informiranje o svim potrebnim koracima kako biste podnijeli projektnu prijavu prije krajnjeg propisanog roka, sukladno pravilima pojedinačnog natječaja.</a:t>
            </a:r>
          </a:p>
          <a:p>
            <a:pPr marL="0" indent="0">
              <a:buNone/>
            </a:pPr>
            <a:endParaRPr lang="hr-HR" dirty="0" smtClean="0"/>
          </a:p>
          <a:p>
            <a:endParaRPr lang="hr-HR" dirty="0" smtClean="0"/>
          </a:p>
          <a:p>
            <a:endParaRPr lang="hr-HR" dirty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49853" y="4865041"/>
            <a:ext cx="1583028" cy="158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28344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6. Prijava na javni poziv</a:t>
            </a:r>
            <a:endParaRPr lang="hr-HR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r-HR" dirty="0" smtClean="0"/>
              <a:t>Redovno prateći poziv, u slučaju potrebe za obustavljanjem pokrenutog poziva, zatvaranjem ili produženjem roka za podnošenje projektnih prijava, Projektni tim će Vas redovito kontaktirati i informirati o svim nastalim promjenama, kao i načinom podnošenja projektne prijave, ovisno o vrsti javnog poziva.</a:t>
            </a:r>
          </a:p>
          <a:p>
            <a:endParaRPr lang="hr-HR" dirty="0" smtClean="0"/>
          </a:p>
          <a:p>
            <a:pPr marL="0" indent="0">
              <a:buNone/>
            </a:pPr>
            <a:endParaRPr lang="hr-HR" dirty="0"/>
          </a:p>
          <a:p>
            <a:pPr marL="0" indent="0">
              <a:buNone/>
            </a:pPr>
            <a:endParaRPr lang="hr-HR" dirty="0" smtClean="0"/>
          </a:p>
          <a:p>
            <a:pPr marL="0" indent="0">
              <a:buNone/>
            </a:pPr>
            <a:r>
              <a:rPr lang="hr-HR" dirty="0" smtClean="0"/>
              <a:t>                        Čestitamo! Vaša je projektna prijava predana.</a:t>
            </a:r>
            <a:endParaRPr lang="hr-HR" dirty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97571" y="4150658"/>
            <a:ext cx="2006937" cy="1573438"/>
          </a:xfrm>
          <a:prstGeom prst="rect">
            <a:avLst/>
          </a:prstGeom>
        </p:spPr>
      </p:pic>
      <p:pic>
        <p:nvPicPr>
          <p:cNvPr id="6" name="Slika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3312" y="4150658"/>
            <a:ext cx="1722639" cy="149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2220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Kontaktirajte nas i ugovorite sastanak u Projektnom </a:t>
            </a:r>
            <a:r>
              <a:rPr lang="pl-PL" dirty="0" smtClean="0"/>
              <a:t>uredu</a:t>
            </a:r>
            <a:r>
              <a:rPr lang="hr-HR" dirty="0" smtClean="0"/>
              <a:t>!</a:t>
            </a:r>
            <a:endParaRPr lang="hr-HR" dirty="0"/>
          </a:p>
        </p:txBody>
      </p:sp>
      <p:pic>
        <p:nvPicPr>
          <p:cNvPr id="4" name="Rezervirano mjesto sadržaja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09991" y="4464507"/>
            <a:ext cx="1954301" cy="19837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kstniOkvir 4"/>
          <p:cNvSpPr txBox="1"/>
          <p:nvPr/>
        </p:nvSpPr>
        <p:spPr>
          <a:xfrm>
            <a:off x="9509990" y="4095175"/>
            <a:ext cx="19543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r-HR" dirty="0" smtClean="0"/>
              <a:t>Kontakt</a:t>
            </a:r>
            <a:endParaRPr lang="hr-HR" dirty="0"/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19722" y="2180554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87809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215</TotalTime>
  <Words>383</Words>
  <Application>Microsoft Office PowerPoint</Application>
  <PresentationFormat>Prilagođeno</PresentationFormat>
  <Paragraphs>43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slajdova</vt:lpstr>
      </vt:variant>
      <vt:variant>
        <vt:i4>8</vt:i4>
      </vt:variant>
    </vt:vector>
  </HeadingPairs>
  <TitlesOfParts>
    <vt:vector size="9" baseType="lpstr">
      <vt:lpstr>Ion</vt:lpstr>
      <vt:lpstr>Kakvu Vam suradnju nudimo?</vt:lpstr>
      <vt:lpstr>1. Inicijalni sastanak s Projektnim timom</vt:lpstr>
      <vt:lpstr>2. Analiza opcija</vt:lpstr>
      <vt:lpstr>3. Analiza prihvatljivosti</vt:lpstr>
      <vt:lpstr>4. Pismo namjere</vt:lpstr>
      <vt:lpstr>5. Priprema dokumentacije</vt:lpstr>
      <vt:lpstr>6. Prijava na javni poziv</vt:lpstr>
      <vt:lpstr>Kontaktirajte nas i ugovorite sastanak u Projektnom uredu!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Što Vam možemo ponuditi?</dc:title>
  <dc:creator>KORISNIK4</dc:creator>
  <cp:lastModifiedBy>Marina Držaić</cp:lastModifiedBy>
  <cp:revision>42</cp:revision>
  <dcterms:created xsi:type="dcterms:W3CDTF">2016-02-04T09:33:33Z</dcterms:created>
  <dcterms:modified xsi:type="dcterms:W3CDTF">2016-02-17T08:30:46Z</dcterms:modified>
</cp:coreProperties>
</file>