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3.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92" r:id="rId2"/>
    <p:sldMasterId id="2147483706" r:id="rId3"/>
    <p:sldMasterId id="2147483738" r:id="rId4"/>
  </p:sldMasterIdLst>
  <p:notesMasterIdLst>
    <p:notesMasterId r:id="rId30"/>
  </p:notesMasterIdLst>
  <p:handoutMasterIdLst>
    <p:handoutMasterId r:id="rId31"/>
  </p:handoutMasterIdLst>
  <p:sldIdLst>
    <p:sldId id="375" r:id="rId5"/>
    <p:sldId id="348" r:id="rId6"/>
    <p:sldId id="387" r:id="rId7"/>
    <p:sldId id="351" r:id="rId8"/>
    <p:sldId id="378" r:id="rId9"/>
    <p:sldId id="353" r:id="rId10"/>
    <p:sldId id="363" r:id="rId11"/>
    <p:sldId id="355" r:id="rId12"/>
    <p:sldId id="368" r:id="rId13"/>
    <p:sldId id="359" r:id="rId14"/>
    <p:sldId id="360" r:id="rId15"/>
    <p:sldId id="364" r:id="rId16"/>
    <p:sldId id="365" r:id="rId17"/>
    <p:sldId id="367" r:id="rId18"/>
    <p:sldId id="311" r:id="rId19"/>
    <p:sldId id="308" r:id="rId20"/>
    <p:sldId id="379" r:id="rId21"/>
    <p:sldId id="380" r:id="rId22"/>
    <p:sldId id="381" r:id="rId23"/>
    <p:sldId id="382" r:id="rId24"/>
    <p:sldId id="383" r:id="rId25"/>
    <p:sldId id="386" r:id="rId26"/>
    <p:sldId id="388" r:id="rId27"/>
    <p:sldId id="385" r:id="rId28"/>
    <p:sldId id="299"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B3D370B-B274-4BCD-8B0C-F05F5E3E97B6}" name="Ines Ivaniš" initials="II" userId="S::iivanis@mrosp.hr::126c29cb-3a5e-4043-92e0-8343ca371bb4" providerId="AD"/>
  <p188:author id="{DE24FFB9-0787-D0BD-4FC2-8690F15C29A6}" name="Ivan Vidiš" initials="IV" userId="S::ividis@mrosp.hr::7e0134d1-0479-47a0-9a7e-7fe8a430263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Ivan Smernjak" initials="IS" lastIdx="5" clrIdx="0">
    <p:extLst>
      <p:ext uri="{19B8F6BF-5375-455C-9EA6-DF929625EA0E}">
        <p15:presenceInfo xmlns:p15="http://schemas.microsoft.com/office/powerpoint/2012/main" userId="S-1-5-21-1850893764-526910161-620655208-6632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4696"/>
    <a:srgbClr val="2794BF"/>
    <a:srgbClr val="DADADA"/>
    <a:srgbClr val="E2E1E2"/>
    <a:srgbClr val="D7D6D6"/>
    <a:srgbClr val="D12227"/>
    <a:srgbClr val="96AAA1"/>
    <a:srgbClr val="06A1DC"/>
    <a:srgbClr val="817F6F"/>
    <a:srgbClr val="39B4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80" autoAdjust="0"/>
    <p:restoredTop sz="94904"/>
  </p:normalViewPr>
  <p:slideViewPr>
    <p:cSldViewPr snapToGrid="0">
      <p:cViewPr varScale="1">
        <p:scale>
          <a:sx n="85" d="100"/>
          <a:sy n="85" d="100"/>
        </p:scale>
        <p:origin x="264" y="62"/>
      </p:cViewPr>
      <p:guideLst/>
    </p:cSldViewPr>
  </p:slideViewPr>
  <p:notesTextViewPr>
    <p:cViewPr>
      <p:scale>
        <a:sx n="1" d="1"/>
        <a:sy n="1" d="1"/>
      </p:scale>
      <p:origin x="0" y="0"/>
    </p:cViewPr>
  </p:notesTextViewPr>
  <p:notesViewPr>
    <p:cSldViewPr snapToGrid="0">
      <p:cViewPr varScale="1">
        <p:scale>
          <a:sx n="99" d="100"/>
          <a:sy n="99" d="100"/>
        </p:scale>
        <p:origin x="3072"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79821278-3FC3-9F2C-A3E8-0053DCAAFC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10418871-D109-E1A1-A7B8-8C658772F6D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5D0A92C-8D11-E04D-9817-8E4791AE7350}" type="datetimeFigureOut">
              <a:rPr lang="fr-FR" smtClean="0"/>
              <a:t>14/04/2025</a:t>
            </a:fld>
            <a:endParaRPr lang="fr-FR"/>
          </a:p>
        </p:txBody>
      </p:sp>
      <p:sp>
        <p:nvSpPr>
          <p:cNvPr id="4" name="Espace réservé du pied de page 3">
            <a:extLst>
              <a:ext uri="{FF2B5EF4-FFF2-40B4-BE49-F238E27FC236}">
                <a16:creationId xmlns:a16="http://schemas.microsoft.com/office/drawing/2014/main" id="{E2FF45E8-2BE5-D9DE-2C1E-96A097FD82F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B5775E87-2C37-29E0-0D8F-0EB455A5C3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E022E02-A1DE-4949-9C97-F0CE497B173A}" type="slidenum">
              <a:rPr lang="fr-FR" smtClean="0"/>
              <a:t>‹#›</a:t>
            </a:fld>
            <a:endParaRPr lang="fr-FR"/>
          </a:p>
        </p:txBody>
      </p:sp>
    </p:spTree>
    <p:extLst>
      <p:ext uri="{BB962C8B-B14F-4D97-AF65-F5344CB8AC3E}">
        <p14:creationId xmlns:p14="http://schemas.microsoft.com/office/powerpoint/2010/main" val="7794883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FD5900-4FF1-2340-936C-DEE8ECE9712F}" type="datetimeFigureOut">
              <a:rPr lang="fr-FR" smtClean="0"/>
              <a:t>14/04/2025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1C90D5-0DC0-FA47-ADC6-3EC7863AF81E}" type="slidenum">
              <a:rPr lang="fr-FR" smtClean="0"/>
              <a:t>‹#›</a:t>
            </a:fld>
            <a:endParaRPr lang="fr-FR"/>
          </a:p>
        </p:txBody>
      </p:sp>
    </p:spTree>
    <p:extLst>
      <p:ext uri="{BB962C8B-B14F-4D97-AF65-F5344CB8AC3E}">
        <p14:creationId xmlns:p14="http://schemas.microsoft.com/office/powerpoint/2010/main" val="3701009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17</a:t>
            </a:fld>
            <a:endParaRPr lang="fr-FR"/>
          </a:p>
        </p:txBody>
      </p:sp>
    </p:spTree>
    <p:extLst>
      <p:ext uri="{BB962C8B-B14F-4D97-AF65-F5344CB8AC3E}">
        <p14:creationId xmlns:p14="http://schemas.microsoft.com/office/powerpoint/2010/main" val="4240157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18</a:t>
            </a:fld>
            <a:endParaRPr lang="fr-FR"/>
          </a:p>
        </p:txBody>
      </p:sp>
    </p:spTree>
    <p:extLst>
      <p:ext uri="{BB962C8B-B14F-4D97-AF65-F5344CB8AC3E}">
        <p14:creationId xmlns:p14="http://schemas.microsoft.com/office/powerpoint/2010/main" val="3480221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19</a:t>
            </a:fld>
            <a:endParaRPr lang="fr-FR"/>
          </a:p>
        </p:txBody>
      </p:sp>
    </p:spTree>
    <p:extLst>
      <p:ext uri="{BB962C8B-B14F-4D97-AF65-F5344CB8AC3E}">
        <p14:creationId xmlns:p14="http://schemas.microsoft.com/office/powerpoint/2010/main" val="2261851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20</a:t>
            </a:fld>
            <a:endParaRPr lang="fr-FR"/>
          </a:p>
        </p:txBody>
      </p:sp>
    </p:spTree>
    <p:extLst>
      <p:ext uri="{BB962C8B-B14F-4D97-AF65-F5344CB8AC3E}">
        <p14:creationId xmlns:p14="http://schemas.microsoft.com/office/powerpoint/2010/main" val="2721411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21</a:t>
            </a:fld>
            <a:endParaRPr lang="fr-FR"/>
          </a:p>
        </p:txBody>
      </p:sp>
    </p:spTree>
    <p:extLst>
      <p:ext uri="{BB962C8B-B14F-4D97-AF65-F5344CB8AC3E}">
        <p14:creationId xmlns:p14="http://schemas.microsoft.com/office/powerpoint/2010/main" val="1568969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22</a:t>
            </a:fld>
            <a:endParaRPr lang="fr-FR"/>
          </a:p>
        </p:txBody>
      </p:sp>
    </p:spTree>
    <p:extLst>
      <p:ext uri="{BB962C8B-B14F-4D97-AF65-F5344CB8AC3E}">
        <p14:creationId xmlns:p14="http://schemas.microsoft.com/office/powerpoint/2010/main" val="446667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23</a:t>
            </a:fld>
            <a:endParaRPr lang="fr-FR"/>
          </a:p>
        </p:txBody>
      </p:sp>
    </p:spTree>
    <p:extLst>
      <p:ext uri="{BB962C8B-B14F-4D97-AF65-F5344CB8AC3E}">
        <p14:creationId xmlns:p14="http://schemas.microsoft.com/office/powerpoint/2010/main" val="1023983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DD122-E06E-7FC9-2133-CEE4D61A9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7C7-E348-29B9-97CC-46C86103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444A9-5A82-78E4-47A7-D46A89ED08C1}"/>
              </a:ext>
            </a:extLst>
          </p:cNvPr>
          <p:cNvSpPr>
            <a:spLocks noGrp="1"/>
          </p:cNvSpPr>
          <p:nvPr>
            <p:ph type="body" idx="1"/>
          </p:nvPr>
        </p:nvSpPr>
        <p:spPr/>
        <p:txBody>
          <a:bodyPr/>
          <a:lstStyle/>
          <a:p>
            <a:endParaRPr lang="hr-HR" dirty="0"/>
          </a:p>
        </p:txBody>
      </p:sp>
      <p:sp>
        <p:nvSpPr>
          <p:cNvPr id="4" name="Slide Number Placeholder 3">
            <a:extLst>
              <a:ext uri="{FF2B5EF4-FFF2-40B4-BE49-F238E27FC236}">
                <a16:creationId xmlns:a16="http://schemas.microsoft.com/office/drawing/2014/main" id="{ADB12DEE-99C8-1342-10D1-AE6A4D3FB1EA}"/>
              </a:ext>
            </a:extLst>
          </p:cNvPr>
          <p:cNvSpPr>
            <a:spLocks noGrp="1"/>
          </p:cNvSpPr>
          <p:nvPr>
            <p:ph type="sldNum" sz="quarter" idx="5"/>
          </p:nvPr>
        </p:nvSpPr>
        <p:spPr/>
        <p:txBody>
          <a:bodyPr/>
          <a:lstStyle/>
          <a:p>
            <a:fld id="{A91C90D5-0DC0-FA47-ADC6-3EC7863AF81E}" type="slidenum">
              <a:rPr lang="fr-FR" smtClean="0"/>
              <a:t>24</a:t>
            </a:fld>
            <a:endParaRPr lang="fr-FR"/>
          </a:p>
        </p:txBody>
      </p:sp>
    </p:spTree>
    <p:extLst>
      <p:ext uri="{BB962C8B-B14F-4D97-AF65-F5344CB8AC3E}">
        <p14:creationId xmlns:p14="http://schemas.microsoft.com/office/powerpoint/2010/main" val="25936982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ogo">
    <p:spTree>
      <p:nvGrpSpPr>
        <p:cNvPr id="1" name=""/>
        <p:cNvGrpSpPr/>
        <p:nvPr/>
      </p:nvGrpSpPr>
      <p:grpSpPr>
        <a:xfrm>
          <a:off x="0" y="0"/>
          <a:ext cx="0" cy="0"/>
          <a:chOff x="0" y="0"/>
          <a:chExt cx="0" cy="0"/>
        </a:xfrm>
      </p:grpSpPr>
      <p:pic>
        <p:nvPicPr>
          <p:cNvPr id="2" name="Image 3">
            <a:extLst>
              <a:ext uri="{FF2B5EF4-FFF2-40B4-BE49-F238E27FC236}">
                <a16:creationId xmlns:a16="http://schemas.microsoft.com/office/drawing/2014/main" id="{9F3153D0-BA6B-AFDD-BC02-4E679E51DB2A}"/>
              </a:ext>
            </a:extLst>
          </p:cNvPr>
          <p:cNvPicPr>
            <a:picLocks noChangeAspect="1"/>
          </p:cNvPicPr>
          <p:nvPr userDrawn="1"/>
        </p:nvPicPr>
        <p:blipFill rotWithShape="1">
          <a:blip r:embed="rId2"/>
          <a:srcRect t="76968"/>
          <a:stretch/>
        </p:blipFill>
        <p:spPr>
          <a:xfrm>
            <a:off x="4085572" y="4615543"/>
            <a:ext cx="4020856" cy="1013349"/>
          </a:xfrm>
          <a:prstGeom prst="rect">
            <a:avLst/>
          </a:prstGeom>
        </p:spPr>
      </p:pic>
      <p:sp>
        <p:nvSpPr>
          <p:cNvPr id="3" name="Rectangle 2">
            <a:extLst>
              <a:ext uri="{FF2B5EF4-FFF2-40B4-BE49-F238E27FC236}">
                <a16:creationId xmlns:a16="http://schemas.microsoft.com/office/drawing/2014/main" id="{1B974F13-4B91-5EC6-01B5-030746B47F92}"/>
              </a:ext>
            </a:extLst>
          </p:cNvPr>
          <p:cNvSpPr/>
          <p:nvPr userDrawn="1"/>
        </p:nvSpPr>
        <p:spPr>
          <a:xfrm rot="2711591">
            <a:off x="4217895" y="2326176"/>
            <a:ext cx="638932" cy="638932"/>
          </a:xfrm>
          <a:prstGeom prst="rect">
            <a:avLst/>
          </a:prstGeom>
          <a:solidFill>
            <a:srgbClr val="39B4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7A58D22-7F33-9EEA-5445-FB04699EF28B}"/>
              </a:ext>
            </a:extLst>
          </p:cNvPr>
          <p:cNvSpPr/>
          <p:nvPr userDrawn="1"/>
        </p:nvSpPr>
        <p:spPr>
          <a:xfrm rot="2711591">
            <a:off x="5146808" y="2326176"/>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a:extLst>
              <a:ext uri="{FF2B5EF4-FFF2-40B4-BE49-F238E27FC236}">
                <a16:creationId xmlns:a16="http://schemas.microsoft.com/office/drawing/2014/main" id="{1D19C784-BBD2-B77F-B7F2-1F46B634D76B}"/>
              </a:ext>
            </a:extLst>
          </p:cNvPr>
          <p:cNvSpPr/>
          <p:nvPr userDrawn="1"/>
        </p:nvSpPr>
        <p:spPr>
          <a:xfrm rot="2711591">
            <a:off x="6104752" y="2326176"/>
            <a:ext cx="638932" cy="638932"/>
          </a:xfrm>
          <a:prstGeom prst="rect">
            <a:avLst/>
          </a:prstGeom>
          <a:solidFill>
            <a:srgbClr val="06A1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a:extLst>
              <a:ext uri="{FF2B5EF4-FFF2-40B4-BE49-F238E27FC236}">
                <a16:creationId xmlns:a16="http://schemas.microsoft.com/office/drawing/2014/main" id="{51B9B4B1-F320-E4DA-448F-C329E79F1362}"/>
              </a:ext>
            </a:extLst>
          </p:cNvPr>
          <p:cNvSpPr/>
          <p:nvPr userDrawn="1"/>
        </p:nvSpPr>
        <p:spPr>
          <a:xfrm rot="2711591">
            <a:off x="7179010" y="2326176"/>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715CDBAF-3BB2-0867-6123-8B6D4D924616}"/>
              </a:ext>
            </a:extLst>
          </p:cNvPr>
          <p:cNvSpPr/>
          <p:nvPr userDrawn="1"/>
        </p:nvSpPr>
        <p:spPr>
          <a:xfrm rot="2711591">
            <a:off x="6104752" y="1353720"/>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A153DF59-D039-F15B-A89D-F5FA31C499C1}"/>
              </a:ext>
            </a:extLst>
          </p:cNvPr>
          <p:cNvSpPr/>
          <p:nvPr userDrawn="1"/>
        </p:nvSpPr>
        <p:spPr>
          <a:xfrm rot="2711591">
            <a:off x="6104752" y="3313147"/>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019CB590-4B5C-6DAA-D7E1-A901D2E6F7E9}"/>
              </a:ext>
            </a:extLst>
          </p:cNvPr>
          <p:cNvSpPr/>
          <p:nvPr userDrawn="1"/>
        </p:nvSpPr>
        <p:spPr>
          <a:xfrm rot="2711591">
            <a:off x="6641782" y="2834177"/>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a:extLst>
              <a:ext uri="{FF2B5EF4-FFF2-40B4-BE49-F238E27FC236}">
                <a16:creationId xmlns:a16="http://schemas.microsoft.com/office/drawing/2014/main" id="{BA4B0457-8246-1DBC-866E-17F55AE05050}"/>
              </a:ext>
            </a:extLst>
          </p:cNvPr>
          <p:cNvSpPr/>
          <p:nvPr userDrawn="1"/>
        </p:nvSpPr>
        <p:spPr>
          <a:xfrm rot="2711591">
            <a:off x="6641782" y="1847204"/>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7259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
                                        <p:tgtEl>
                                          <p:spTgt spid="4"/>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
                                        <p:tgtEl>
                                          <p:spTgt spid="5"/>
                                        </p:tgtEl>
                                      </p:cBhvr>
                                    </p:animEffect>
                                  </p:childTnLst>
                                </p:cTn>
                              </p:par>
                            </p:childTnLst>
                          </p:cTn>
                        </p:par>
                        <p:par>
                          <p:cTn id="16" fill="hold">
                            <p:stCondLst>
                              <p:cond delay="6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200"/>
                                        <p:tgtEl>
                                          <p:spTgt spid="12"/>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
                                        <p:tgtEl>
                                          <p:spTgt spid="11"/>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
                                        <p:tgtEl>
                                          <p:spTgt spid="7"/>
                                        </p:tgtEl>
                                      </p:cBhvr>
                                    </p:animEffect>
                                  </p:childTnLst>
                                </p:cTn>
                              </p:par>
                            </p:childTnLst>
                          </p:cTn>
                        </p:par>
                        <p:par>
                          <p:cTn id="28" fill="hold">
                            <p:stCondLst>
                              <p:cond delay="120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
                                        <p:tgtEl>
                                          <p:spTgt spid="9"/>
                                        </p:tgtEl>
                                      </p:cBhvr>
                                    </p:animEffect>
                                  </p:childTnLst>
                                </p:cTn>
                              </p:par>
                            </p:childTnLst>
                          </p:cTn>
                        </p:par>
                        <p:par>
                          <p:cTn id="32" fill="hold">
                            <p:stCondLst>
                              <p:cond delay="14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00"/>
                                        <p:tgtEl>
                                          <p:spTgt spid="6"/>
                                        </p:tgtEl>
                                      </p:cBhvr>
                                    </p:animEffect>
                                  </p:childTnLst>
                                </p:cTn>
                              </p:par>
                            </p:childTnLst>
                          </p:cTn>
                        </p:par>
                        <p:par>
                          <p:cTn id="36" fill="hold">
                            <p:stCondLst>
                              <p:cond delay="1600"/>
                            </p:stCondLst>
                            <p:childTnLst>
                              <p:par>
                                <p:cTn id="37" presetID="10"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6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1" grpId="0" animBg="1"/>
      <p:bldP spid="12"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slovna (M)">
    <p:spTree>
      <p:nvGrpSpPr>
        <p:cNvPr id="1" name=""/>
        <p:cNvGrpSpPr/>
        <p:nvPr/>
      </p:nvGrpSpPr>
      <p:grpSpPr>
        <a:xfrm>
          <a:off x="0" y="0"/>
          <a:ext cx="0" cy="0"/>
          <a:chOff x="0" y="0"/>
          <a:chExt cx="0" cy="0"/>
        </a:xfrm>
      </p:grpSpPr>
      <p:pic>
        <p:nvPicPr>
          <p:cNvPr id="8" name="Image 4" descr="Une image contenant Visage humain, sourire, verres, Accessoire de mode&#10;&#10;Description générée automatiquement">
            <a:extLst>
              <a:ext uri="{FF2B5EF4-FFF2-40B4-BE49-F238E27FC236}">
                <a16:creationId xmlns:a16="http://schemas.microsoft.com/office/drawing/2014/main" id="{97238CEE-C152-18A0-3A04-BCD830A75488}"/>
              </a:ext>
            </a:extLst>
          </p:cNvPr>
          <p:cNvPicPr>
            <a:picLocks noChangeAspect="1"/>
          </p:cNvPicPr>
          <p:nvPr userDrawn="1"/>
        </p:nvPicPr>
        <p:blipFill rotWithShape="1">
          <a:blip r:embed="rId2"/>
          <a:srcRect l="2165" r="4798"/>
          <a:stretch/>
        </p:blipFill>
        <p:spPr>
          <a:xfrm>
            <a:off x="0" y="0"/>
            <a:ext cx="12192000" cy="6858000"/>
          </a:xfrm>
          <a:prstGeom prst="rect">
            <a:avLst/>
          </a:prstGeom>
        </p:spPr>
      </p:pic>
      <p:pic>
        <p:nvPicPr>
          <p:cNvPr id="10" name="Image 6">
            <a:extLst>
              <a:ext uri="{FF2B5EF4-FFF2-40B4-BE49-F238E27FC236}">
                <a16:creationId xmlns:a16="http://schemas.microsoft.com/office/drawing/2014/main" id="{7E9CBD3D-B3EB-F629-CF16-C998A35AD376}"/>
              </a:ext>
            </a:extLst>
          </p:cNvPr>
          <p:cNvPicPr>
            <a:picLocks noChangeAspect="1"/>
          </p:cNvPicPr>
          <p:nvPr userDrawn="1"/>
        </p:nvPicPr>
        <p:blipFill>
          <a:blip r:embed="rId3"/>
          <a:stretch>
            <a:fillRect/>
          </a:stretch>
        </p:blipFill>
        <p:spPr>
          <a:xfrm>
            <a:off x="10472468" y="4912324"/>
            <a:ext cx="1313131" cy="1436882"/>
          </a:xfrm>
          <a:prstGeom prst="rect">
            <a:avLst/>
          </a:prstGeom>
        </p:spPr>
      </p:pic>
      <p:pic>
        <p:nvPicPr>
          <p:cNvPr id="13" name="Image 7">
            <a:extLst>
              <a:ext uri="{FF2B5EF4-FFF2-40B4-BE49-F238E27FC236}">
                <a16:creationId xmlns:a16="http://schemas.microsoft.com/office/drawing/2014/main" id="{9070D2F7-CB85-59BE-FEFD-10A0C4CAB864}"/>
              </a:ext>
            </a:extLst>
          </p:cNvPr>
          <p:cNvPicPr>
            <a:picLocks noChangeAspect="1"/>
          </p:cNvPicPr>
          <p:nvPr userDrawn="1"/>
        </p:nvPicPr>
        <p:blipFill>
          <a:blip r:embed="rId4"/>
          <a:stretch>
            <a:fillRect/>
          </a:stretch>
        </p:blipFill>
        <p:spPr>
          <a:xfrm>
            <a:off x="571500" y="5911886"/>
            <a:ext cx="4358463" cy="437320"/>
          </a:xfrm>
          <a:prstGeom prst="rect">
            <a:avLst/>
          </a:prstGeom>
        </p:spPr>
      </p:pic>
      <p:sp>
        <p:nvSpPr>
          <p:cNvPr id="14" name="ZoneTexte 9">
            <a:extLst>
              <a:ext uri="{FF2B5EF4-FFF2-40B4-BE49-F238E27FC236}">
                <a16:creationId xmlns:a16="http://schemas.microsoft.com/office/drawing/2014/main" id="{5820E510-A32B-41FF-7C22-14C6DC02FC51}"/>
              </a:ext>
            </a:extLst>
          </p:cNvPr>
          <p:cNvSpPr txBox="1"/>
          <p:nvPr userDrawn="1"/>
        </p:nvSpPr>
        <p:spPr>
          <a:xfrm>
            <a:off x="484450" y="6511270"/>
            <a:ext cx="5992550" cy="184666"/>
          </a:xfrm>
          <a:prstGeom prst="rect">
            <a:avLst/>
          </a:prstGeom>
          <a:noFill/>
        </p:spPr>
        <p:txBody>
          <a:bodyPr wrap="square">
            <a:spAutoFit/>
          </a:bodyPr>
          <a:lstStyle/>
          <a:p>
            <a:r>
              <a:rPr lang="fr-FR" sz="600" dirty="0" err="1">
                <a:solidFill>
                  <a:srgbClr val="676767"/>
                </a:solidFill>
              </a:rPr>
              <a:t>Mjere</a:t>
            </a:r>
            <a:r>
              <a:rPr lang="fr-FR" sz="600" dirty="0">
                <a:solidFill>
                  <a:srgbClr val="676767"/>
                </a:solidFill>
              </a:rPr>
              <a:t> </a:t>
            </a:r>
            <a:r>
              <a:rPr lang="fr-FR" sz="600" dirty="0" err="1">
                <a:solidFill>
                  <a:srgbClr val="676767"/>
                </a:solidFill>
              </a:rPr>
              <a:t>sufinancira</a:t>
            </a:r>
            <a:r>
              <a:rPr lang="fr-FR" sz="600" dirty="0">
                <a:solidFill>
                  <a:srgbClr val="676767"/>
                </a:solidFill>
              </a:rPr>
              <a:t> </a:t>
            </a:r>
            <a:r>
              <a:rPr lang="fr-FR" sz="600" dirty="0" err="1">
                <a:solidFill>
                  <a:srgbClr val="676767"/>
                </a:solidFill>
              </a:rPr>
              <a:t>Europska</a:t>
            </a:r>
            <a:r>
              <a:rPr lang="fr-FR" sz="600" dirty="0">
                <a:solidFill>
                  <a:srgbClr val="676767"/>
                </a:solidFill>
              </a:rPr>
              <a:t> </a:t>
            </a:r>
            <a:r>
              <a:rPr lang="fr-FR" sz="600" dirty="0" err="1">
                <a:solidFill>
                  <a:srgbClr val="676767"/>
                </a:solidFill>
              </a:rPr>
              <a:t>unija</a:t>
            </a:r>
            <a:r>
              <a:rPr lang="fr-FR" sz="600" dirty="0">
                <a:solidFill>
                  <a:srgbClr val="676767"/>
                </a:solidFill>
              </a:rPr>
              <a:t> </a:t>
            </a:r>
            <a:r>
              <a:rPr lang="fr-FR" sz="600" dirty="0" err="1">
                <a:solidFill>
                  <a:srgbClr val="676767"/>
                </a:solidFill>
              </a:rPr>
              <a:t>iz</a:t>
            </a:r>
            <a:r>
              <a:rPr lang="fr-FR" sz="600" dirty="0">
                <a:solidFill>
                  <a:srgbClr val="676767"/>
                </a:solidFill>
              </a:rPr>
              <a:t> </a:t>
            </a:r>
            <a:r>
              <a:rPr lang="fr-FR" sz="600" dirty="0" err="1">
                <a:solidFill>
                  <a:srgbClr val="676767"/>
                </a:solidFill>
              </a:rPr>
              <a:t>europskog</a:t>
            </a:r>
            <a:r>
              <a:rPr lang="fr-FR" sz="600" dirty="0">
                <a:solidFill>
                  <a:srgbClr val="676767"/>
                </a:solidFill>
              </a:rPr>
              <a:t> </a:t>
            </a:r>
            <a:r>
              <a:rPr lang="fr-FR" sz="600" dirty="0" err="1">
                <a:solidFill>
                  <a:srgbClr val="676767"/>
                </a:solidFill>
              </a:rPr>
              <a:t>socijalnog</a:t>
            </a:r>
            <a:r>
              <a:rPr lang="fr-FR" sz="600" dirty="0">
                <a:solidFill>
                  <a:srgbClr val="676767"/>
                </a:solidFill>
              </a:rPr>
              <a:t> fonda i </a:t>
            </a:r>
            <a:r>
              <a:rPr lang="fr-FR" sz="600" dirty="0" err="1">
                <a:solidFill>
                  <a:srgbClr val="676767"/>
                </a:solidFill>
              </a:rPr>
              <a:t>mehanizama</a:t>
            </a:r>
            <a:r>
              <a:rPr lang="fr-FR" sz="600" dirty="0">
                <a:solidFill>
                  <a:srgbClr val="676767"/>
                </a:solidFill>
              </a:rPr>
              <a:t> </a:t>
            </a:r>
            <a:r>
              <a:rPr lang="fr-FR" sz="600" dirty="0" err="1">
                <a:solidFill>
                  <a:srgbClr val="676767"/>
                </a:solidFill>
              </a:rPr>
              <a:t>za</a:t>
            </a:r>
            <a:r>
              <a:rPr lang="fr-FR" sz="600" dirty="0">
                <a:solidFill>
                  <a:srgbClr val="676767"/>
                </a:solidFill>
              </a:rPr>
              <a:t> </a:t>
            </a:r>
            <a:r>
              <a:rPr lang="fr-FR" sz="600" dirty="0" err="1">
                <a:solidFill>
                  <a:srgbClr val="676767"/>
                </a:solidFill>
              </a:rPr>
              <a:t>oporavak</a:t>
            </a:r>
            <a:r>
              <a:rPr lang="fr-FR" sz="600" dirty="0">
                <a:solidFill>
                  <a:srgbClr val="676767"/>
                </a:solidFill>
              </a:rPr>
              <a:t> i </a:t>
            </a:r>
            <a:r>
              <a:rPr lang="fr-FR" sz="600" dirty="0" err="1">
                <a:solidFill>
                  <a:srgbClr val="676767"/>
                </a:solidFill>
              </a:rPr>
              <a:t>otpornost</a:t>
            </a:r>
            <a:r>
              <a:rPr lang="fr-FR" sz="600" dirty="0">
                <a:solidFill>
                  <a:srgbClr val="676767"/>
                </a:solidFill>
              </a:rPr>
              <a:t>. </a:t>
            </a:r>
          </a:p>
        </p:txBody>
      </p:sp>
      <p:sp>
        <p:nvSpPr>
          <p:cNvPr id="15" name="Sous-titre 11">
            <a:extLst>
              <a:ext uri="{FF2B5EF4-FFF2-40B4-BE49-F238E27FC236}">
                <a16:creationId xmlns:a16="http://schemas.microsoft.com/office/drawing/2014/main" id="{9CBB4FFB-946F-6E3F-94EC-A30AC5E8662E}"/>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6" name="Espace réservé du texte 9">
            <a:extLst>
              <a:ext uri="{FF2B5EF4-FFF2-40B4-BE49-F238E27FC236}">
                <a16:creationId xmlns:a16="http://schemas.microsoft.com/office/drawing/2014/main" id="{6775C267-4AA1-31A0-554C-5A6BF2A195BB}"/>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750444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aslovna (Ž)">
    <p:spTree>
      <p:nvGrpSpPr>
        <p:cNvPr id="1" name=""/>
        <p:cNvGrpSpPr/>
        <p:nvPr/>
      </p:nvGrpSpPr>
      <p:grpSpPr>
        <a:xfrm>
          <a:off x="0" y="0"/>
          <a:ext cx="0" cy="0"/>
          <a:chOff x="0" y="0"/>
          <a:chExt cx="0" cy="0"/>
        </a:xfrm>
      </p:grpSpPr>
      <p:pic>
        <p:nvPicPr>
          <p:cNvPr id="8" name="Image 4">
            <a:extLst>
              <a:ext uri="{FF2B5EF4-FFF2-40B4-BE49-F238E27FC236}">
                <a16:creationId xmlns:a16="http://schemas.microsoft.com/office/drawing/2014/main" id="{3787C3EF-C6DC-C5BA-8ED1-9850E90397AD}"/>
              </a:ext>
            </a:extLst>
          </p:cNvPr>
          <p:cNvPicPr>
            <a:picLocks noChangeAspect="1"/>
          </p:cNvPicPr>
          <p:nvPr userDrawn="1"/>
        </p:nvPicPr>
        <p:blipFill rotWithShape="1">
          <a:blip r:embed="rId2"/>
          <a:srcRect r="6962"/>
          <a:stretch/>
        </p:blipFill>
        <p:spPr>
          <a:xfrm>
            <a:off x="0" y="0"/>
            <a:ext cx="12192000" cy="6858000"/>
          </a:xfrm>
          <a:prstGeom prst="rect">
            <a:avLst/>
          </a:prstGeom>
        </p:spPr>
      </p:pic>
      <p:pic>
        <p:nvPicPr>
          <p:cNvPr id="10" name="Image 3">
            <a:extLst>
              <a:ext uri="{FF2B5EF4-FFF2-40B4-BE49-F238E27FC236}">
                <a16:creationId xmlns:a16="http://schemas.microsoft.com/office/drawing/2014/main" id="{753EC25D-F7CA-79DE-D5C1-AA541ACA0805}"/>
              </a:ext>
            </a:extLst>
          </p:cNvPr>
          <p:cNvPicPr>
            <a:picLocks noChangeAspect="1"/>
          </p:cNvPicPr>
          <p:nvPr userDrawn="1"/>
        </p:nvPicPr>
        <p:blipFill>
          <a:blip r:embed="rId3"/>
          <a:stretch>
            <a:fillRect/>
          </a:stretch>
        </p:blipFill>
        <p:spPr>
          <a:xfrm>
            <a:off x="10472468" y="4912324"/>
            <a:ext cx="1313131" cy="1436882"/>
          </a:xfrm>
          <a:prstGeom prst="rect">
            <a:avLst/>
          </a:prstGeom>
        </p:spPr>
      </p:pic>
      <p:pic>
        <p:nvPicPr>
          <p:cNvPr id="13" name="Image 5">
            <a:extLst>
              <a:ext uri="{FF2B5EF4-FFF2-40B4-BE49-F238E27FC236}">
                <a16:creationId xmlns:a16="http://schemas.microsoft.com/office/drawing/2014/main" id="{1192EB50-3AC6-9555-5533-E86D89833283}"/>
              </a:ext>
            </a:extLst>
          </p:cNvPr>
          <p:cNvPicPr>
            <a:picLocks noChangeAspect="1"/>
          </p:cNvPicPr>
          <p:nvPr userDrawn="1"/>
        </p:nvPicPr>
        <p:blipFill>
          <a:blip r:embed="rId4"/>
          <a:stretch>
            <a:fillRect/>
          </a:stretch>
        </p:blipFill>
        <p:spPr>
          <a:xfrm>
            <a:off x="571500" y="5911886"/>
            <a:ext cx="4358463" cy="437320"/>
          </a:xfrm>
          <a:prstGeom prst="rect">
            <a:avLst/>
          </a:prstGeom>
        </p:spPr>
      </p:pic>
      <p:sp>
        <p:nvSpPr>
          <p:cNvPr id="14" name="ZoneTexte 9">
            <a:extLst>
              <a:ext uri="{FF2B5EF4-FFF2-40B4-BE49-F238E27FC236}">
                <a16:creationId xmlns:a16="http://schemas.microsoft.com/office/drawing/2014/main" id="{53246A11-81BF-4F21-DCF4-4656BAF9C611}"/>
              </a:ext>
            </a:extLst>
          </p:cNvPr>
          <p:cNvSpPr txBox="1"/>
          <p:nvPr userDrawn="1"/>
        </p:nvSpPr>
        <p:spPr>
          <a:xfrm>
            <a:off x="484450" y="6511270"/>
            <a:ext cx="5992550" cy="184666"/>
          </a:xfrm>
          <a:prstGeom prst="rect">
            <a:avLst/>
          </a:prstGeom>
          <a:noFill/>
        </p:spPr>
        <p:txBody>
          <a:bodyPr wrap="square">
            <a:spAutoFit/>
          </a:bodyPr>
          <a:lstStyle/>
          <a:p>
            <a:r>
              <a:rPr lang="fr-FR" sz="600" dirty="0" err="1">
                <a:solidFill>
                  <a:srgbClr val="676767"/>
                </a:solidFill>
              </a:rPr>
              <a:t>Mjere</a:t>
            </a:r>
            <a:r>
              <a:rPr lang="fr-FR" sz="600" dirty="0">
                <a:solidFill>
                  <a:srgbClr val="676767"/>
                </a:solidFill>
              </a:rPr>
              <a:t> </a:t>
            </a:r>
            <a:r>
              <a:rPr lang="fr-FR" sz="600" dirty="0" err="1">
                <a:solidFill>
                  <a:srgbClr val="676767"/>
                </a:solidFill>
              </a:rPr>
              <a:t>sufinancira</a:t>
            </a:r>
            <a:r>
              <a:rPr lang="fr-FR" sz="600" dirty="0">
                <a:solidFill>
                  <a:srgbClr val="676767"/>
                </a:solidFill>
              </a:rPr>
              <a:t> </a:t>
            </a:r>
            <a:r>
              <a:rPr lang="fr-FR" sz="600" dirty="0" err="1">
                <a:solidFill>
                  <a:srgbClr val="676767"/>
                </a:solidFill>
              </a:rPr>
              <a:t>Europska</a:t>
            </a:r>
            <a:r>
              <a:rPr lang="fr-FR" sz="600" dirty="0">
                <a:solidFill>
                  <a:srgbClr val="676767"/>
                </a:solidFill>
              </a:rPr>
              <a:t> </a:t>
            </a:r>
            <a:r>
              <a:rPr lang="fr-FR" sz="600" dirty="0" err="1">
                <a:solidFill>
                  <a:srgbClr val="676767"/>
                </a:solidFill>
              </a:rPr>
              <a:t>unija</a:t>
            </a:r>
            <a:r>
              <a:rPr lang="fr-FR" sz="600" dirty="0">
                <a:solidFill>
                  <a:srgbClr val="676767"/>
                </a:solidFill>
              </a:rPr>
              <a:t> </a:t>
            </a:r>
            <a:r>
              <a:rPr lang="fr-FR" sz="600" dirty="0" err="1">
                <a:solidFill>
                  <a:srgbClr val="676767"/>
                </a:solidFill>
              </a:rPr>
              <a:t>iz</a:t>
            </a:r>
            <a:r>
              <a:rPr lang="fr-FR" sz="600" dirty="0">
                <a:solidFill>
                  <a:srgbClr val="676767"/>
                </a:solidFill>
              </a:rPr>
              <a:t> </a:t>
            </a:r>
            <a:r>
              <a:rPr lang="fr-FR" sz="600" dirty="0" err="1">
                <a:solidFill>
                  <a:srgbClr val="676767"/>
                </a:solidFill>
              </a:rPr>
              <a:t>europskog</a:t>
            </a:r>
            <a:r>
              <a:rPr lang="fr-FR" sz="600" dirty="0">
                <a:solidFill>
                  <a:srgbClr val="676767"/>
                </a:solidFill>
              </a:rPr>
              <a:t> </a:t>
            </a:r>
            <a:r>
              <a:rPr lang="fr-FR" sz="600" dirty="0" err="1">
                <a:solidFill>
                  <a:srgbClr val="676767"/>
                </a:solidFill>
              </a:rPr>
              <a:t>socijalnog</a:t>
            </a:r>
            <a:r>
              <a:rPr lang="fr-FR" sz="600" dirty="0">
                <a:solidFill>
                  <a:srgbClr val="676767"/>
                </a:solidFill>
              </a:rPr>
              <a:t> fonda i </a:t>
            </a:r>
            <a:r>
              <a:rPr lang="fr-FR" sz="600" dirty="0" err="1">
                <a:solidFill>
                  <a:srgbClr val="676767"/>
                </a:solidFill>
              </a:rPr>
              <a:t>mehanizama</a:t>
            </a:r>
            <a:r>
              <a:rPr lang="fr-FR" sz="600" dirty="0">
                <a:solidFill>
                  <a:srgbClr val="676767"/>
                </a:solidFill>
              </a:rPr>
              <a:t> </a:t>
            </a:r>
            <a:r>
              <a:rPr lang="fr-FR" sz="600" dirty="0" err="1">
                <a:solidFill>
                  <a:srgbClr val="676767"/>
                </a:solidFill>
              </a:rPr>
              <a:t>za</a:t>
            </a:r>
            <a:r>
              <a:rPr lang="fr-FR" sz="600" dirty="0">
                <a:solidFill>
                  <a:srgbClr val="676767"/>
                </a:solidFill>
              </a:rPr>
              <a:t> </a:t>
            </a:r>
            <a:r>
              <a:rPr lang="fr-FR" sz="600" dirty="0" err="1">
                <a:solidFill>
                  <a:srgbClr val="676767"/>
                </a:solidFill>
              </a:rPr>
              <a:t>oporavak</a:t>
            </a:r>
            <a:r>
              <a:rPr lang="fr-FR" sz="600" dirty="0">
                <a:solidFill>
                  <a:srgbClr val="676767"/>
                </a:solidFill>
              </a:rPr>
              <a:t> i </a:t>
            </a:r>
            <a:r>
              <a:rPr lang="fr-FR" sz="600" dirty="0" err="1">
                <a:solidFill>
                  <a:srgbClr val="676767"/>
                </a:solidFill>
              </a:rPr>
              <a:t>otpornost</a:t>
            </a:r>
            <a:r>
              <a:rPr lang="fr-FR" sz="600" dirty="0">
                <a:solidFill>
                  <a:srgbClr val="676767"/>
                </a:solidFill>
              </a:rPr>
              <a:t>. </a:t>
            </a:r>
          </a:p>
        </p:txBody>
      </p:sp>
      <p:sp>
        <p:nvSpPr>
          <p:cNvPr id="15" name="Sous-titre 11">
            <a:extLst>
              <a:ext uri="{FF2B5EF4-FFF2-40B4-BE49-F238E27FC236}">
                <a16:creationId xmlns:a16="http://schemas.microsoft.com/office/drawing/2014/main" id="{3D8C72C6-4097-9BDE-4908-42F57586F979}"/>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6" name="Espace réservé du texte 9">
            <a:extLst>
              <a:ext uri="{FF2B5EF4-FFF2-40B4-BE49-F238E27FC236}">
                <a16:creationId xmlns:a16="http://schemas.microsoft.com/office/drawing/2014/main" id="{07A269BC-42C6-C7FD-95AA-756417F15B77}"/>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2962402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anzicijski slide (bijela)">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55485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zicijski slide (zelena)">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95949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zicijski slide (siva)">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2913788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anzicijski slide (plava)">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2236952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ekstualni slide (bijel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lvl1pPr>
            <a:lvl2pPr>
              <a:defRPr sz="1200"/>
            </a:lvl2pPr>
            <a:lvl3pPr>
              <a:defRPr sz="1100"/>
            </a:lvl3pPr>
            <a:lvl4pPr>
              <a:defRPr sz="1050"/>
            </a:lvl4pPr>
            <a:lvl5pPr>
              <a:defRPr sz="1050"/>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214224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ekstualni slide (siv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764536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ekstualni slide (zelen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4174266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Pola-pola (tekst lijevo; bijeli-tamn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838200" y="365125"/>
            <a:ext cx="4305300" cy="1325563"/>
          </a:xfrm>
        </p:spPr>
        <p:txBody>
          <a:bodyPr>
            <a:normAutofit/>
          </a:bodyPr>
          <a:lstStyle>
            <a:lvl1pPr>
              <a:defRPr sz="3200" b="1">
                <a:solidFill>
                  <a:srgbClr val="231F20"/>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4305300" cy="4351338"/>
          </a:xfrm>
        </p:spPr>
        <p:txBody>
          <a:bodyPr anchor="b" anchorCtr="0">
            <a:normAutofit/>
          </a:bodyPr>
          <a:lstStyle>
            <a:lvl1pPr>
              <a:defRPr sz="1400">
                <a:solidFill>
                  <a:srgbClr val="231F20"/>
                </a:solidFill>
              </a:defRPr>
            </a:lvl1pPr>
            <a:lvl2pPr>
              <a:defRPr sz="1200">
                <a:solidFill>
                  <a:srgbClr val="231F20"/>
                </a:solidFill>
              </a:defRPr>
            </a:lvl2pPr>
            <a:lvl3pPr>
              <a:defRPr sz="1100">
                <a:solidFill>
                  <a:srgbClr val="231F20"/>
                </a:solidFill>
              </a:defRPr>
            </a:lvl3pPr>
            <a:lvl4pPr>
              <a:defRPr sz="1050">
                <a:solidFill>
                  <a:srgbClr val="231F20"/>
                </a:solidFill>
              </a:defRPr>
            </a:lvl4pPr>
            <a:lvl5pPr>
              <a:defRPr sz="1050">
                <a:solidFill>
                  <a:srgbClr val="231F20"/>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6096000" y="0"/>
            <a:ext cx="6095999" cy="6858000"/>
          </a:xfrm>
          <a:solidFill>
            <a:schemeClr val="tx1"/>
          </a:solidFill>
        </p:spPr>
        <p:txBody>
          <a:bodyPr anchor="b" anchorCtr="0">
            <a:normAutofit/>
          </a:bodyPr>
          <a:lstStyle>
            <a:lvl1pPr marL="0" indent="0">
              <a:buNone/>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endParaRPr lang="hr-HR" dirty="0"/>
          </a:p>
        </p:txBody>
      </p:sp>
    </p:spTree>
    <p:extLst>
      <p:ext uri="{BB962C8B-B14F-4D97-AF65-F5344CB8AC3E}">
        <p14:creationId xmlns:p14="http://schemas.microsoft.com/office/powerpoint/2010/main" val="586999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Pola-pola (tekst desno; bijel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6961088" y="365125"/>
            <a:ext cx="4415124" cy="1325563"/>
          </a:xfrm>
        </p:spPr>
        <p:txBody>
          <a:bodyPr>
            <a:normAutofit/>
          </a:bodyPr>
          <a:lstStyle>
            <a:lvl1pPr>
              <a:defRPr sz="3200">
                <a:solidFill>
                  <a:schemeClr val="tx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6961088" y="1825625"/>
            <a:ext cx="4415124"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0" y="0"/>
            <a:ext cx="6096000" cy="6858000"/>
          </a:xfrm>
        </p:spPr>
        <p:txBody>
          <a:bodyPr anchor="b" anchorCtr="0">
            <a:normAutofit/>
          </a:bodyPr>
          <a:lstStyle>
            <a:lvl1pPr marL="0" indent="0">
              <a:buNone/>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endParaRPr lang="hr-HR" dirty="0"/>
          </a:p>
        </p:txBody>
      </p:sp>
    </p:spTree>
    <p:extLst>
      <p:ext uri="{BB962C8B-B14F-4D97-AF65-F5344CB8AC3E}">
        <p14:creationId xmlns:p14="http://schemas.microsoft.com/office/powerpoint/2010/main" val="3118803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va stupca">
    <p:spTree>
      <p:nvGrpSpPr>
        <p:cNvPr id="1" name=""/>
        <p:cNvGrpSpPr/>
        <p:nvPr/>
      </p:nvGrpSpPr>
      <p:grpSpPr>
        <a:xfrm>
          <a:off x="0" y="0"/>
          <a:ext cx="0" cy="0"/>
          <a:chOff x="0" y="0"/>
          <a:chExt cx="0" cy="0"/>
        </a:xfrm>
      </p:grpSpPr>
      <p:sp>
        <p:nvSpPr>
          <p:cNvPr id="5" name="Pravokutnik 4">
            <a:extLst>
              <a:ext uri="{FF2B5EF4-FFF2-40B4-BE49-F238E27FC236}">
                <a16:creationId xmlns:a16="http://schemas.microsoft.com/office/drawing/2014/main" id="{34A4FA7C-859A-28A5-041C-0D520B5FDD2E}"/>
              </a:ext>
            </a:extLst>
          </p:cNvPr>
          <p:cNvSpPr/>
          <p:nvPr userDrawn="1"/>
        </p:nvSpPr>
        <p:spPr>
          <a:xfrm>
            <a:off x="0" y="0"/>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838200" y="365125"/>
            <a:ext cx="4305300" cy="1325563"/>
          </a:xfrm>
        </p:spPr>
        <p:txBody>
          <a:bodyPr>
            <a:normAutofit/>
          </a:bodyPr>
          <a:lstStyle>
            <a:lvl1pPr>
              <a:defRPr sz="3200">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4305300" cy="4351338"/>
          </a:xfrm>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7048498" y="1825625"/>
            <a:ext cx="4305301"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7" name="Rezervirano mjesto sadržaja 3">
            <a:extLst>
              <a:ext uri="{FF2B5EF4-FFF2-40B4-BE49-F238E27FC236}">
                <a16:creationId xmlns:a16="http://schemas.microsoft.com/office/drawing/2014/main" id="{9A51290A-4807-7FB4-E72C-8A7994838497}"/>
              </a:ext>
            </a:extLst>
          </p:cNvPr>
          <p:cNvSpPr>
            <a:spLocks noGrp="1"/>
          </p:cNvSpPr>
          <p:nvPr>
            <p:ph sz="half" idx="10" hasCustomPrompt="1"/>
          </p:nvPr>
        </p:nvSpPr>
        <p:spPr>
          <a:xfrm>
            <a:off x="7048498" y="365123"/>
            <a:ext cx="4305301" cy="1325564"/>
          </a:xfrm>
        </p:spPr>
        <p:txBody>
          <a:bodyPr anchor="ctr" anchorCtr="0">
            <a:normAutofit/>
          </a:bodyPr>
          <a:lstStyle>
            <a:lvl1pPr marL="0" indent="0">
              <a:buNone/>
              <a:defRPr sz="3200" b="1">
                <a:solidFill>
                  <a:schemeClr val="tx1"/>
                </a:solidFill>
                <a:latin typeface="+mj-lt"/>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hr-HR" dirty="0"/>
              <a:t>Naslov </a:t>
            </a:r>
            <a:r>
              <a:rPr lang="hr-HR" dirty="0" err="1"/>
              <a:t>slidea</a:t>
            </a:r>
            <a:endParaRPr lang="hr-HR" dirty="0"/>
          </a:p>
        </p:txBody>
      </p:sp>
    </p:spTree>
    <p:extLst>
      <p:ext uri="{BB962C8B-B14F-4D97-AF65-F5344CB8AC3E}">
        <p14:creationId xmlns:p14="http://schemas.microsoft.com/office/powerpoint/2010/main" val="4272423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i stupca (objekt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4257809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ri stupca (siv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solidFill>
                  <a:schemeClr val="bg1"/>
                </a:solidFill>
              </a:defRPr>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4039560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ri stupca (zelen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solidFill>
                  <a:schemeClr val="bg1"/>
                </a:solidFill>
              </a:defRPr>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34365035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va stupca (jedan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p:txBody>
          <a:bodyPr/>
          <a:lstStyle>
            <a:lvl1pPr>
              <a:defRPr>
                <a:solidFill>
                  <a:schemeClr val="tx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5181600"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6172200" y="1825625"/>
            <a:ext cx="5181600"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7067419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tle Image and content">
    <p:spTree>
      <p:nvGrpSpPr>
        <p:cNvPr id="1" name=""/>
        <p:cNvGrpSpPr/>
        <p:nvPr/>
      </p:nvGrpSpPr>
      <p:grpSpPr>
        <a:xfrm>
          <a:off x="0" y="0"/>
          <a:ext cx="0" cy="0"/>
          <a:chOff x="0" y="0"/>
          <a:chExt cx="0" cy="0"/>
        </a:xfrm>
      </p:grpSpPr>
      <p:sp>
        <p:nvSpPr>
          <p:cNvPr id="15" name="Espace réservé pour une image  14">
            <a:extLst>
              <a:ext uri="{FF2B5EF4-FFF2-40B4-BE49-F238E27FC236}">
                <a16:creationId xmlns:a16="http://schemas.microsoft.com/office/drawing/2014/main" id="{8FC08ADE-1240-D044-8D99-C826C67559A7}"/>
              </a:ext>
            </a:extLst>
          </p:cNvPr>
          <p:cNvSpPr>
            <a:spLocks noGrp="1"/>
          </p:cNvSpPr>
          <p:nvPr>
            <p:ph type="pic" sz="quarter" idx="10"/>
          </p:nvPr>
        </p:nvSpPr>
        <p:spPr>
          <a:xfrm>
            <a:off x="231775" y="287337"/>
            <a:ext cx="11747500" cy="1839845"/>
          </a:xfrm>
        </p:spPr>
        <p:txBody>
          <a:bodyPr/>
          <a:lstStyle/>
          <a:p>
            <a:endParaRPr lang="fr-FR" dirty="0"/>
          </a:p>
        </p:txBody>
      </p:sp>
      <p:sp>
        <p:nvSpPr>
          <p:cNvPr id="17" name="Espace réservé du texte 9">
            <a:extLst>
              <a:ext uri="{FF2B5EF4-FFF2-40B4-BE49-F238E27FC236}">
                <a16:creationId xmlns:a16="http://schemas.microsoft.com/office/drawing/2014/main" id="{4D323FB2-2D02-953D-D383-52884B90F3B1}"/>
              </a:ext>
            </a:extLst>
          </p:cNvPr>
          <p:cNvSpPr>
            <a:spLocks noGrp="1"/>
          </p:cNvSpPr>
          <p:nvPr>
            <p:ph type="body" sz="quarter" idx="13" hasCustomPrompt="1"/>
          </p:nvPr>
        </p:nvSpPr>
        <p:spPr>
          <a:xfrm>
            <a:off x="463084" y="2348745"/>
            <a:ext cx="4165244" cy="4052055"/>
          </a:xfrm>
        </p:spPr>
        <p:txBody>
          <a:bodyPr>
            <a:noAutofit/>
          </a:bodyPr>
          <a:lstStyle>
            <a:lvl1pPr marL="0" indent="0">
              <a:lnSpc>
                <a:spcPct val="90000"/>
              </a:lnSpc>
              <a:buNone/>
              <a:defRPr sz="7500" b="1" i="0">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3" name="Rezervirano mjesto sadržaja 2">
            <a:extLst>
              <a:ext uri="{FF2B5EF4-FFF2-40B4-BE49-F238E27FC236}">
                <a16:creationId xmlns:a16="http://schemas.microsoft.com/office/drawing/2014/main" id="{B8350EF9-B46C-403C-4804-7CF1448225DD}"/>
              </a:ext>
            </a:extLst>
          </p:cNvPr>
          <p:cNvSpPr>
            <a:spLocks noGrp="1"/>
          </p:cNvSpPr>
          <p:nvPr>
            <p:ph sz="half" idx="1" hasCustomPrompt="1"/>
          </p:nvPr>
        </p:nvSpPr>
        <p:spPr>
          <a:xfrm>
            <a:off x="5084379" y="2348745"/>
            <a:ext cx="6644537" cy="4052055"/>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195955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ocus">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rgbClr val="D22226"/>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2037851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ocus 2">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chemeClr val="bg1"/>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1655976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cus 3">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chemeClr val="bg1"/>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1879749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mage &amp; content (bijeli)">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accent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013151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Image &amp; content (sivi)">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solidFill>
                  <a:schemeClr val="bg1"/>
                </a:solidFill>
              </a:defRPr>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accent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4472395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Image &amp; content (plavi)">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solidFill>
                  <a:schemeClr val="bg1"/>
                </a:solidFill>
              </a:defRPr>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bg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5419250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mage &amp; content 2">
    <p:spTree>
      <p:nvGrpSpPr>
        <p:cNvPr id="1" name=""/>
        <p:cNvGrpSpPr/>
        <p:nvPr/>
      </p:nvGrpSpPr>
      <p:grpSpPr>
        <a:xfrm>
          <a:off x="0" y="0"/>
          <a:ext cx="0" cy="0"/>
          <a:chOff x="0" y="0"/>
          <a:chExt cx="0" cy="0"/>
        </a:xfrm>
      </p:grpSpPr>
      <p:sp>
        <p:nvSpPr>
          <p:cNvPr id="26" name="Espace réservé pour une image  25">
            <a:extLst>
              <a:ext uri="{FF2B5EF4-FFF2-40B4-BE49-F238E27FC236}">
                <a16:creationId xmlns:a16="http://schemas.microsoft.com/office/drawing/2014/main" id="{E6130A89-7F23-CD0A-23E8-49E9B43FB397}"/>
              </a:ext>
            </a:extLst>
          </p:cNvPr>
          <p:cNvSpPr>
            <a:spLocks noGrp="1"/>
          </p:cNvSpPr>
          <p:nvPr>
            <p:ph type="pic" sz="quarter" idx="22"/>
          </p:nvPr>
        </p:nvSpPr>
        <p:spPr>
          <a:xfrm>
            <a:off x="365125" y="485775"/>
            <a:ext cx="5105400" cy="5983288"/>
          </a:xfrm>
        </p:spPr>
        <p:txBody>
          <a:bodyPr/>
          <a:lstStyle/>
          <a:p>
            <a:endParaRPr lang="fr-FR"/>
          </a:p>
        </p:txBody>
      </p:sp>
      <p:sp>
        <p:nvSpPr>
          <p:cNvPr id="9" name="Espace réservé du texte 9">
            <a:extLst>
              <a:ext uri="{FF2B5EF4-FFF2-40B4-BE49-F238E27FC236}">
                <a16:creationId xmlns:a16="http://schemas.microsoft.com/office/drawing/2014/main" id="{DE307B85-30A6-0C55-0567-763F92EC9075}"/>
              </a:ext>
            </a:extLst>
          </p:cNvPr>
          <p:cNvSpPr>
            <a:spLocks noGrp="1"/>
          </p:cNvSpPr>
          <p:nvPr>
            <p:ph type="body" sz="quarter" idx="13" hasCustomPrompt="1"/>
          </p:nvPr>
        </p:nvSpPr>
        <p:spPr>
          <a:xfrm>
            <a:off x="5861243" y="485138"/>
            <a:ext cx="5965353"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a:t>Lorem ipsum</a:t>
            </a:r>
          </a:p>
        </p:txBody>
      </p:sp>
      <p:sp>
        <p:nvSpPr>
          <p:cNvPr id="2" name="Rezervirano mjesto sadržaja 2">
            <a:extLst>
              <a:ext uri="{FF2B5EF4-FFF2-40B4-BE49-F238E27FC236}">
                <a16:creationId xmlns:a16="http://schemas.microsoft.com/office/drawing/2014/main" id="{8CB2A7CE-5E3E-5572-7FAC-591C9269885A}"/>
              </a:ext>
            </a:extLst>
          </p:cNvPr>
          <p:cNvSpPr>
            <a:spLocks noGrp="1"/>
          </p:cNvSpPr>
          <p:nvPr>
            <p:ph sz="half" idx="1" hasCustomPrompt="1"/>
          </p:nvPr>
        </p:nvSpPr>
        <p:spPr>
          <a:xfrm>
            <a:off x="5861243" y="2348745"/>
            <a:ext cx="5965353" cy="4120318"/>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41261098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 image 2 content">
    <p:spTree>
      <p:nvGrpSpPr>
        <p:cNvPr id="1" name=""/>
        <p:cNvGrpSpPr/>
        <p:nvPr/>
      </p:nvGrpSpPr>
      <p:grpSpPr>
        <a:xfrm>
          <a:off x="0" y="0"/>
          <a:ext cx="0" cy="0"/>
          <a:chOff x="0" y="0"/>
          <a:chExt cx="0" cy="0"/>
        </a:xfrm>
      </p:grpSpPr>
      <p:sp>
        <p:nvSpPr>
          <p:cNvPr id="13" name="Espace réservé pour une image  12">
            <a:extLst>
              <a:ext uri="{FF2B5EF4-FFF2-40B4-BE49-F238E27FC236}">
                <a16:creationId xmlns:a16="http://schemas.microsoft.com/office/drawing/2014/main" id="{C88EEBE5-D51D-4283-5DB1-DFD7C79DD926}"/>
              </a:ext>
            </a:extLst>
          </p:cNvPr>
          <p:cNvSpPr>
            <a:spLocks noGrp="1"/>
          </p:cNvSpPr>
          <p:nvPr>
            <p:ph type="pic" sz="quarter" idx="10"/>
          </p:nvPr>
        </p:nvSpPr>
        <p:spPr>
          <a:xfrm>
            <a:off x="6224814" y="282575"/>
            <a:ext cx="5327650" cy="3429000"/>
          </a:xfrm>
        </p:spPr>
        <p:txBody>
          <a:bodyPr/>
          <a:lstStyle/>
          <a:p>
            <a:endParaRPr lang="fr-FR"/>
          </a:p>
        </p:txBody>
      </p:sp>
      <p:sp>
        <p:nvSpPr>
          <p:cNvPr id="14" name="Espace réservé pour une image  12">
            <a:extLst>
              <a:ext uri="{FF2B5EF4-FFF2-40B4-BE49-F238E27FC236}">
                <a16:creationId xmlns:a16="http://schemas.microsoft.com/office/drawing/2014/main" id="{309F0FD9-DDF9-A98F-EB87-BC70149C77E3}"/>
              </a:ext>
            </a:extLst>
          </p:cNvPr>
          <p:cNvSpPr>
            <a:spLocks noGrp="1"/>
          </p:cNvSpPr>
          <p:nvPr>
            <p:ph type="pic" sz="quarter" idx="11"/>
          </p:nvPr>
        </p:nvSpPr>
        <p:spPr>
          <a:xfrm>
            <a:off x="552434" y="282575"/>
            <a:ext cx="5327650" cy="3429000"/>
          </a:xfrm>
        </p:spPr>
        <p:txBody>
          <a:bodyPr/>
          <a:lstStyle/>
          <a:p>
            <a:endParaRPr lang="fr-FR"/>
          </a:p>
        </p:txBody>
      </p:sp>
      <p:sp>
        <p:nvSpPr>
          <p:cNvPr id="15" name="Espace réservé du texte 9">
            <a:extLst>
              <a:ext uri="{FF2B5EF4-FFF2-40B4-BE49-F238E27FC236}">
                <a16:creationId xmlns:a16="http://schemas.microsoft.com/office/drawing/2014/main" id="{A885E5E2-DE44-BAEE-2F97-41A9794E6214}"/>
              </a:ext>
            </a:extLst>
          </p:cNvPr>
          <p:cNvSpPr>
            <a:spLocks noGrp="1"/>
          </p:cNvSpPr>
          <p:nvPr>
            <p:ph type="body" sz="quarter" idx="13" hasCustomPrompt="1"/>
          </p:nvPr>
        </p:nvSpPr>
        <p:spPr>
          <a:xfrm>
            <a:off x="547461" y="3956507"/>
            <a:ext cx="5327651"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a:t>Lorem ipsum</a:t>
            </a:r>
          </a:p>
        </p:txBody>
      </p:sp>
      <p:sp>
        <p:nvSpPr>
          <p:cNvPr id="16" name="Espace réservé du texte 9">
            <a:extLst>
              <a:ext uri="{FF2B5EF4-FFF2-40B4-BE49-F238E27FC236}">
                <a16:creationId xmlns:a16="http://schemas.microsoft.com/office/drawing/2014/main" id="{B43C8BAF-2C80-299E-7411-578934EA8BEF}"/>
              </a:ext>
            </a:extLst>
          </p:cNvPr>
          <p:cNvSpPr>
            <a:spLocks noGrp="1"/>
          </p:cNvSpPr>
          <p:nvPr>
            <p:ph type="body" sz="quarter" idx="14" hasCustomPrompt="1"/>
          </p:nvPr>
        </p:nvSpPr>
        <p:spPr>
          <a:xfrm>
            <a:off x="6204343" y="3956507"/>
            <a:ext cx="5327651"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517E2A4D-700F-7A63-669E-CA71AC9DDDF7}"/>
              </a:ext>
            </a:extLst>
          </p:cNvPr>
          <p:cNvSpPr>
            <a:spLocks noGrp="1"/>
          </p:cNvSpPr>
          <p:nvPr>
            <p:ph sz="half" idx="1" hasCustomPrompt="1"/>
          </p:nvPr>
        </p:nvSpPr>
        <p:spPr>
          <a:xfrm>
            <a:off x="6204343" y="5217103"/>
            <a:ext cx="5348121" cy="1251960"/>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3" name="Rezervirano mjesto sadržaja 2">
            <a:extLst>
              <a:ext uri="{FF2B5EF4-FFF2-40B4-BE49-F238E27FC236}">
                <a16:creationId xmlns:a16="http://schemas.microsoft.com/office/drawing/2014/main" id="{6117E819-3A36-0FD7-C9E0-B799D235B711}"/>
              </a:ext>
            </a:extLst>
          </p:cNvPr>
          <p:cNvSpPr>
            <a:spLocks noGrp="1"/>
          </p:cNvSpPr>
          <p:nvPr>
            <p:ph sz="half" idx="15" hasCustomPrompt="1"/>
          </p:nvPr>
        </p:nvSpPr>
        <p:spPr>
          <a:xfrm>
            <a:off x="547461" y="5215820"/>
            <a:ext cx="5348121" cy="1251960"/>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1156153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 images &amp; content">
    <p:spTree>
      <p:nvGrpSpPr>
        <p:cNvPr id="1" name=""/>
        <p:cNvGrpSpPr/>
        <p:nvPr/>
      </p:nvGrpSpPr>
      <p:grpSpPr>
        <a:xfrm>
          <a:off x="0" y="0"/>
          <a:ext cx="0" cy="0"/>
          <a:chOff x="0" y="0"/>
          <a:chExt cx="0" cy="0"/>
        </a:xfrm>
      </p:grpSpPr>
      <p:sp>
        <p:nvSpPr>
          <p:cNvPr id="13" name="Espace réservé pour une image  12">
            <a:extLst>
              <a:ext uri="{FF2B5EF4-FFF2-40B4-BE49-F238E27FC236}">
                <a16:creationId xmlns:a16="http://schemas.microsoft.com/office/drawing/2014/main" id="{F9B46349-4E9D-87DC-131F-E4400CEC7E33}"/>
              </a:ext>
            </a:extLst>
          </p:cNvPr>
          <p:cNvSpPr>
            <a:spLocks noGrp="1"/>
          </p:cNvSpPr>
          <p:nvPr>
            <p:ph type="pic" sz="quarter" idx="12"/>
          </p:nvPr>
        </p:nvSpPr>
        <p:spPr>
          <a:xfrm>
            <a:off x="552434" y="3552717"/>
            <a:ext cx="5327650" cy="2985467"/>
          </a:xfrm>
        </p:spPr>
        <p:txBody>
          <a:bodyPr/>
          <a:lstStyle/>
          <a:p>
            <a:endParaRPr lang="fr-FR"/>
          </a:p>
        </p:txBody>
      </p:sp>
      <p:sp>
        <p:nvSpPr>
          <p:cNvPr id="12" name="Espace réservé pour une image  12">
            <a:extLst>
              <a:ext uri="{FF2B5EF4-FFF2-40B4-BE49-F238E27FC236}">
                <a16:creationId xmlns:a16="http://schemas.microsoft.com/office/drawing/2014/main" id="{7F6B42EB-8183-3D20-FC9D-8FAA996314E8}"/>
              </a:ext>
            </a:extLst>
          </p:cNvPr>
          <p:cNvSpPr>
            <a:spLocks noGrp="1"/>
          </p:cNvSpPr>
          <p:nvPr>
            <p:ph type="pic" sz="quarter" idx="11"/>
          </p:nvPr>
        </p:nvSpPr>
        <p:spPr>
          <a:xfrm>
            <a:off x="552434" y="282575"/>
            <a:ext cx="5327650" cy="2985467"/>
          </a:xfrm>
        </p:spPr>
        <p:txBody>
          <a:bodyPr/>
          <a:lstStyle/>
          <a:p>
            <a:endParaRPr lang="fr-FR"/>
          </a:p>
        </p:txBody>
      </p:sp>
      <p:sp>
        <p:nvSpPr>
          <p:cNvPr id="14" name="Espace réservé du texte 9">
            <a:extLst>
              <a:ext uri="{FF2B5EF4-FFF2-40B4-BE49-F238E27FC236}">
                <a16:creationId xmlns:a16="http://schemas.microsoft.com/office/drawing/2014/main" id="{B0B5AF78-98AE-F50A-3FA6-D425B07CAB67}"/>
              </a:ext>
            </a:extLst>
          </p:cNvPr>
          <p:cNvSpPr>
            <a:spLocks noGrp="1"/>
          </p:cNvSpPr>
          <p:nvPr>
            <p:ph type="body" sz="quarter" idx="14" hasCustomPrompt="1"/>
          </p:nvPr>
        </p:nvSpPr>
        <p:spPr>
          <a:xfrm>
            <a:off x="6095999" y="282575"/>
            <a:ext cx="5710463" cy="1015664"/>
          </a:xfrm>
        </p:spPr>
        <p:txBody>
          <a:bodyPr anchor="ctr">
            <a:noAutofit/>
          </a:bodyPr>
          <a:lstStyle>
            <a:lvl1pPr marL="0" indent="0">
              <a:buNone/>
              <a:defRPr sz="5400" b="1" i="0">
                <a:solidFill>
                  <a:schemeClr val="tx1"/>
                </a:solidFill>
                <a:latin typeface="ClanPro-Bold" panose="020B0804020101020102" pitchFamily="34" charset="-18"/>
              </a:defRPr>
            </a:lvl1pPr>
          </a:lstStyle>
          <a:p>
            <a:pPr lvl="0"/>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5B14EE85-D5FD-152F-EE47-5001DE6007C5}"/>
              </a:ext>
            </a:extLst>
          </p:cNvPr>
          <p:cNvSpPr>
            <a:spLocks noGrp="1"/>
          </p:cNvSpPr>
          <p:nvPr>
            <p:ph sz="half" idx="1" hasCustomPrompt="1"/>
          </p:nvPr>
        </p:nvSpPr>
        <p:spPr>
          <a:xfrm>
            <a:off x="6095999" y="2348744"/>
            <a:ext cx="5710463" cy="4189439"/>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3681077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56852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Završni (M)">
    <p:spTree>
      <p:nvGrpSpPr>
        <p:cNvPr id="1" name=""/>
        <p:cNvGrpSpPr/>
        <p:nvPr/>
      </p:nvGrpSpPr>
      <p:grpSpPr>
        <a:xfrm>
          <a:off x="0" y="0"/>
          <a:ext cx="0" cy="0"/>
          <a:chOff x="0" y="0"/>
          <a:chExt cx="0" cy="0"/>
        </a:xfrm>
      </p:grpSpPr>
      <p:pic>
        <p:nvPicPr>
          <p:cNvPr id="5" name="Image 4" descr="Une image contenant Visage humain, sourire, verres, Accessoire de mode&#10;&#10;Description générée automatiquement">
            <a:extLst>
              <a:ext uri="{FF2B5EF4-FFF2-40B4-BE49-F238E27FC236}">
                <a16:creationId xmlns:a16="http://schemas.microsoft.com/office/drawing/2014/main" id="{D159E777-40A7-4EF7-F680-CA97F12EC1CF}"/>
              </a:ext>
            </a:extLst>
          </p:cNvPr>
          <p:cNvPicPr>
            <a:picLocks noChangeAspect="1"/>
          </p:cNvPicPr>
          <p:nvPr userDrawn="1"/>
        </p:nvPicPr>
        <p:blipFill rotWithShape="1">
          <a:blip r:embed="rId2"/>
          <a:srcRect l="2165" r="4798"/>
          <a:stretch/>
        </p:blipFill>
        <p:spPr>
          <a:xfrm>
            <a:off x="0" y="0"/>
            <a:ext cx="12192000" cy="6858000"/>
          </a:xfrm>
          <a:prstGeom prst="rect">
            <a:avLst/>
          </a:prstGeom>
        </p:spPr>
      </p:pic>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3"/>
          <a:stretch>
            <a:fillRect/>
          </a:stretch>
        </p:blipFill>
        <p:spPr>
          <a:xfrm>
            <a:off x="467945" y="420506"/>
            <a:ext cx="2749388" cy="3008494"/>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37176275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Završni (Ž)">
    <p:spTree>
      <p:nvGrpSpPr>
        <p:cNvPr id="1" name=""/>
        <p:cNvGrpSpPr/>
        <p:nvPr/>
      </p:nvGrpSpPr>
      <p:grpSpPr>
        <a:xfrm>
          <a:off x="0" y="0"/>
          <a:ext cx="0" cy="0"/>
          <a:chOff x="0" y="0"/>
          <a:chExt cx="0" cy="0"/>
        </a:xfrm>
      </p:grpSpPr>
      <p:pic>
        <p:nvPicPr>
          <p:cNvPr id="3" name="Image 4">
            <a:extLst>
              <a:ext uri="{FF2B5EF4-FFF2-40B4-BE49-F238E27FC236}">
                <a16:creationId xmlns:a16="http://schemas.microsoft.com/office/drawing/2014/main" id="{1B841CC3-7830-4930-307A-8494592E990E}"/>
              </a:ext>
            </a:extLst>
          </p:cNvPr>
          <p:cNvPicPr>
            <a:picLocks noChangeAspect="1"/>
          </p:cNvPicPr>
          <p:nvPr userDrawn="1"/>
        </p:nvPicPr>
        <p:blipFill rotWithShape="1">
          <a:blip r:embed="rId2"/>
          <a:srcRect r="6962"/>
          <a:stretch/>
        </p:blipFill>
        <p:spPr>
          <a:xfrm>
            <a:off x="0" y="0"/>
            <a:ext cx="12192000" cy="6858000"/>
          </a:xfrm>
          <a:prstGeom prst="rect">
            <a:avLst/>
          </a:prstGeom>
        </p:spPr>
      </p:pic>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3"/>
          <a:stretch>
            <a:fillRect/>
          </a:stretch>
        </p:blipFill>
        <p:spPr>
          <a:xfrm>
            <a:off x="467945" y="420506"/>
            <a:ext cx="2749388" cy="3008494"/>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6284031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Završni (Bijeli)">
    <p:spTree>
      <p:nvGrpSpPr>
        <p:cNvPr id="1" name=""/>
        <p:cNvGrpSpPr/>
        <p:nvPr/>
      </p:nvGrpSpPr>
      <p:grpSpPr>
        <a:xfrm>
          <a:off x="0" y="0"/>
          <a:ext cx="0" cy="0"/>
          <a:chOff x="0" y="0"/>
          <a:chExt cx="0" cy="0"/>
        </a:xfrm>
      </p:grpSpPr>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2"/>
          <a:stretch>
            <a:fillRect/>
          </a:stretch>
        </p:blipFill>
        <p:spPr>
          <a:xfrm>
            <a:off x="9161549" y="3533421"/>
            <a:ext cx="2432146" cy="2661355"/>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22954606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naslov-desno teks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CF12568-7B78-AB48-827B-9A2DF1019D8A}"/>
              </a:ext>
            </a:extLst>
          </p:cNvPr>
          <p:cNvPicPr>
            <a:picLocks noChangeAspect="1"/>
          </p:cNvPicPr>
          <p:nvPr userDrawn="1"/>
        </p:nvPicPr>
        <p:blipFill>
          <a:blip r:embed="rId2"/>
          <a:srcRect/>
          <a:stretch/>
        </p:blipFill>
        <p:spPr>
          <a:xfrm>
            <a:off x="0" y="1"/>
            <a:ext cx="6289882" cy="6858000"/>
          </a:xfrm>
          <a:prstGeom prst="rect">
            <a:avLst/>
          </a:prstGeom>
        </p:spPr>
      </p:pic>
      <p:sp>
        <p:nvSpPr>
          <p:cNvPr id="13" name="Title Placeholder 5">
            <a:extLst>
              <a:ext uri="{FF2B5EF4-FFF2-40B4-BE49-F238E27FC236}">
                <a16:creationId xmlns:a16="http://schemas.microsoft.com/office/drawing/2014/main" id="{9E737B2D-F6FD-8147-9F47-22CAA0AAC793}"/>
              </a:ext>
            </a:extLst>
          </p:cNvPr>
          <p:cNvSpPr>
            <a:spLocks noGrp="1"/>
          </p:cNvSpPr>
          <p:nvPr>
            <p:ph type="title" hasCustomPrompt="1"/>
          </p:nvPr>
        </p:nvSpPr>
        <p:spPr bwMode="auto">
          <a:xfrm>
            <a:off x="475866" y="1681566"/>
            <a:ext cx="4375103" cy="21484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normAutofit/>
          </a:bodyPr>
          <a:lstStyle>
            <a:lvl1pPr>
              <a:defRPr sz="3200" b="0" i="0">
                <a:solidFill>
                  <a:schemeClr val="bg1"/>
                </a:solidFill>
                <a:latin typeface="Calibri" panose="020F0502020204030204" pitchFamily="34" charset="0"/>
                <a:cs typeface="Calibri" panose="020F0502020204030204" pitchFamily="34" charset="0"/>
              </a:defRPr>
            </a:lvl1pPr>
          </a:lstStyle>
          <a:p>
            <a:pPr lvl="0"/>
            <a:r>
              <a:rPr lang="en-US" dirty="0" err="1"/>
              <a:t>Naslov</a:t>
            </a:r>
            <a:endParaRPr lang="en-GB" dirty="0"/>
          </a:p>
        </p:txBody>
      </p:sp>
      <p:sp>
        <p:nvSpPr>
          <p:cNvPr id="7" name="Text Placeholder 2">
            <a:extLst>
              <a:ext uri="{FF2B5EF4-FFF2-40B4-BE49-F238E27FC236}">
                <a16:creationId xmlns:a16="http://schemas.microsoft.com/office/drawing/2014/main" id="{CD9CAD08-D73E-7545-87F9-60CAF1DF4B7C}"/>
              </a:ext>
            </a:extLst>
          </p:cNvPr>
          <p:cNvSpPr>
            <a:spLocks noGrp="1"/>
          </p:cNvSpPr>
          <p:nvPr>
            <p:ph type="body" idx="1" hasCustomPrompt="1"/>
          </p:nvPr>
        </p:nvSpPr>
        <p:spPr>
          <a:xfrm>
            <a:off x="6096000" y="472698"/>
            <a:ext cx="5353334" cy="5912604"/>
          </a:xfrm>
          <a:prstGeom prst="rect">
            <a:avLst/>
          </a:prstGeom>
          <a:noFill/>
        </p:spPr>
        <p:txBody>
          <a:bodyPr anchor="ctr"/>
          <a:lstStyle>
            <a:lvl1pPr marL="0" indent="0">
              <a:lnSpc>
                <a:spcPct val="100000"/>
              </a:lnSpc>
              <a:buNone/>
              <a:defRPr sz="1800" b="0" i="0">
                <a:solidFill>
                  <a:srgbClr val="39454F"/>
                </a:solidFill>
                <a:latin typeface="Calibri Light" panose="020F0302020204030204" pitchFamily="34" charset="0"/>
                <a:cs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err="1"/>
              <a:t>Tekst</a:t>
            </a:r>
            <a:endParaRPr lang="en-GB" dirty="0"/>
          </a:p>
        </p:txBody>
      </p:sp>
      <p:sp>
        <p:nvSpPr>
          <p:cNvPr id="9" name="Text Placeholder 23">
            <a:extLst>
              <a:ext uri="{FF2B5EF4-FFF2-40B4-BE49-F238E27FC236}">
                <a16:creationId xmlns:a16="http://schemas.microsoft.com/office/drawing/2014/main" id="{74639483-DB0B-5646-B468-54ACD76059A7}"/>
              </a:ext>
            </a:extLst>
          </p:cNvPr>
          <p:cNvSpPr>
            <a:spLocks noGrp="1"/>
          </p:cNvSpPr>
          <p:nvPr>
            <p:ph type="body" sz="quarter" idx="13" hasCustomPrompt="1"/>
          </p:nvPr>
        </p:nvSpPr>
        <p:spPr>
          <a:xfrm>
            <a:off x="476250" y="4007710"/>
            <a:ext cx="4374719" cy="976520"/>
          </a:xfrm>
          <a:prstGeom prst="rect">
            <a:avLst/>
          </a:prstGeom>
        </p:spPr>
        <p:txBody>
          <a:bodyPr anchor="t" anchorCtr="0"/>
          <a:lstStyle>
            <a:lvl1pPr marL="0" indent="0">
              <a:buFontTx/>
              <a:buNone/>
              <a:defRPr b="0" i="0">
                <a:solidFill>
                  <a:schemeClr val="bg1"/>
                </a:solidFill>
                <a:latin typeface="Calibri Light" panose="020F0302020204030204" pitchFamily="34" charset="0"/>
                <a:cs typeface="Calibri Light" panose="020F0302020204030204" pitchFamily="34" charset="0"/>
              </a:defRPr>
            </a:lvl1pPr>
          </a:lstStyle>
          <a:p>
            <a:pPr lvl="0"/>
            <a:r>
              <a:rPr lang="en-HR" dirty="0"/>
              <a:t>Podnaslov</a:t>
            </a:r>
          </a:p>
        </p:txBody>
      </p:sp>
      <p:pic>
        <p:nvPicPr>
          <p:cNvPr id="11" name="Picture 10">
            <a:extLst>
              <a:ext uri="{FF2B5EF4-FFF2-40B4-BE49-F238E27FC236}">
                <a16:creationId xmlns:a16="http://schemas.microsoft.com/office/drawing/2014/main" id="{2E0C4F11-FDB4-534B-B839-3873EF31BCD8}"/>
              </a:ext>
            </a:extLst>
          </p:cNvPr>
          <p:cNvPicPr>
            <a:picLocks noChangeAspect="1"/>
          </p:cNvPicPr>
          <p:nvPr userDrawn="1"/>
        </p:nvPicPr>
        <p:blipFill>
          <a:blip r:embed="rId3"/>
          <a:stretch>
            <a:fillRect/>
          </a:stretch>
        </p:blipFill>
        <p:spPr>
          <a:xfrm>
            <a:off x="475864" y="5959628"/>
            <a:ext cx="1750438" cy="600357"/>
          </a:xfrm>
          <a:prstGeom prst="rect">
            <a:avLst/>
          </a:prstGeom>
        </p:spPr>
      </p:pic>
    </p:spTree>
    <p:extLst>
      <p:ext uri="{BB962C8B-B14F-4D97-AF65-F5344CB8AC3E}">
        <p14:creationId xmlns:p14="http://schemas.microsoft.com/office/powerpoint/2010/main" val="22586662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prijelazni slide">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4763"/>
            <a:ext cx="12185650" cy="685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76250" y="5959475"/>
            <a:ext cx="17494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Placeholder 5">
            <a:extLst>
              <a:ext uri="{FF2B5EF4-FFF2-40B4-BE49-F238E27FC236}">
                <a16:creationId xmlns:a16="http://schemas.microsoft.com/office/drawing/2014/main" id="{0D97E39E-3ED3-274C-8C50-72B714456437}"/>
              </a:ext>
            </a:extLst>
          </p:cNvPr>
          <p:cNvSpPr>
            <a:spLocks noGrp="1"/>
          </p:cNvSpPr>
          <p:nvPr>
            <p:ph type="title"/>
          </p:nvPr>
        </p:nvSpPr>
        <p:spPr bwMode="auto">
          <a:xfrm>
            <a:off x="475865" y="1361992"/>
            <a:ext cx="11011569" cy="1008123"/>
          </a:xfrm>
          <a:prstGeom prst="rect">
            <a:avLst/>
          </a:prstGeom>
          <a:noFill/>
          <a:ln>
            <a:noFill/>
          </a:ln>
          <a:extLst>
            <a:ext uri="{909E8E84-426E-40dd-AFC4-6F175D3DCCD1}"/>
            <a:ext uri="{91240B29-F687-4f45-9708-019B960494DF}"/>
          </a:extLst>
        </p:spPr>
        <p:txBody>
          <a:bodyPr anchor="b">
            <a:normAutofit/>
          </a:bodyPr>
          <a:lstStyle>
            <a:lvl1pPr>
              <a:defRPr sz="3000" b="0" i="0">
                <a:solidFill>
                  <a:srgbClr val="464646"/>
                </a:solidFill>
                <a:latin typeface="Calibri Light" panose="020F0302020204030204" pitchFamily="34" charset="0"/>
                <a:cs typeface="Calibri Light" panose="020F0302020204030204" pitchFamily="34" charset="0"/>
              </a:defRPr>
            </a:lvl1pPr>
          </a:lstStyle>
          <a:p>
            <a:pPr lvl="0"/>
            <a:r>
              <a:rPr lang="en-US"/>
              <a:t>Click to edit Master title style</a:t>
            </a:r>
            <a:endParaRPr lang="en-GB" dirty="0"/>
          </a:p>
        </p:txBody>
      </p:sp>
      <p:sp>
        <p:nvSpPr>
          <p:cNvPr id="10" name="Text Placeholder 23">
            <a:extLst>
              <a:ext uri="{FF2B5EF4-FFF2-40B4-BE49-F238E27FC236}">
                <a16:creationId xmlns:a16="http://schemas.microsoft.com/office/drawing/2014/main" id="{CE1FDCE3-2983-C348-904B-A5122CF0F569}"/>
              </a:ext>
            </a:extLst>
          </p:cNvPr>
          <p:cNvSpPr>
            <a:spLocks noGrp="1"/>
          </p:cNvSpPr>
          <p:nvPr>
            <p:ph type="body" sz="quarter" idx="13"/>
          </p:nvPr>
        </p:nvSpPr>
        <p:spPr>
          <a:xfrm>
            <a:off x="476251" y="2492125"/>
            <a:ext cx="11011183" cy="568325"/>
          </a:xfrm>
          <a:prstGeom prst="rect">
            <a:avLst/>
          </a:prstGeom>
        </p:spPr>
        <p:txBody>
          <a:bodyPr anchor="t" anchorCtr="0"/>
          <a:lstStyle>
            <a:lvl1pPr marL="0" indent="0">
              <a:buFontTx/>
              <a:buNone/>
              <a:defRPr b="0" i="0">
                <a:solidFill>
                  <a:srgbClr val="464646"/>
                </a:solidFill>
                <a:latin typeface="Calibri Light" panose="020F0302020204030204" pitchFamily="34" charset="0"/>
                <a:cs typeface="Calibri Light" panose="020F0302020204030204" pitchFamily="34" charset="0"/>
              </a:defRPr>
            </a:lvl1pPr>
          </a:lstStyle>
          <a:p>
            <a:pPr lvl="0"/>
            <a:r>
              <a:rPr lang="en-US"/>
              <a:t>Edit Master text styles</a:t>
            </a:r>
          </a:p>
        </p:txBody>
      </p:sp>
    </p:spTree>
    <p:extLst>
      <p:ext uri="{BB962C8B-B14F-4D97-AF65-F5344CB8AC3E}">
        <p14:creationId xmlns:p14="http://schemas.microsoft.com/office/powerpoint/2010/main" val="20515994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Naslovni slaj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4A68404-17C7-E562-ED47-07C6DE8B979A}"/>
              </a:ext>
            </a:extLst>
          </p:cNvPr>
          <p:cNvSpPr>
            <a:spLocks noGrp="1"/>
          </p:cNvSpPr>
          <p:nvPr>
            <p:ph type="ctrTitle"/>
          </p:nvPr>
        </p:nvSpPr>
        <p:spPr>
          <a:xfrm>
            <a:off x="1524000" y="1122363"/>
            <a:ext cx="9144000" cy="2387600"/>
          </a:xfrm>
        </p:spPr>
        <p:txBody>
          <a:bodyPr anchor="b"/>
          <a:lstStyle>
            <a:lvl1pPr algn="ctr">
              <a:defRPr sz="6000"/>
            </a:lvl1pPr>
          </a:lstStyle>
          <a:p>
            <a:r>
              <a:rPr lang="hr-HR"/>
              <a:t>Kliknite da biste uredili stil naslova matrice</a:t>
            </a:r>
          </a:p>
        </p:txBody>
      </p:sp>
      <p:sp>
        <p:nvSpPr>
          <p:cNvPr id="3" name="Podnaslov 2">
            <a:extLst>
              <a:ext uri="{FF2B5EF4-FFF2-40B4-BE49-F238E27FC236}">
                <a16:creationId xmlns:a16="http://schemas.microsoft.com/office/drawing/2014/main" id="{F00D4D1D-6251-DA46-CAB0-FD9BD9C522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r-HR"/>
              <a:t>Kliknite da biste uredili stil podnaslova matrice</a:t>
            </a:r>
          </a:p>
        </p:txBody>
      </p:sp>
      <p:sp>
        <p:nvSpPr>
          <p:cNvPr id="4" name="Rezervirano mjesto datuma 3">
            <a:extLst>
              <a:ext uri="{FF2B5EF4-FFF2-40B4-BE49-F238E27FC236}">
                <a16:creationId xmlns:a16="http://schemas.microsoft.com/office/drawing/2014/main" id="{7D628846-AA88-3FE8-B58C-0E98DDDC83CD}"/>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89095C1B-0F7E-4675-7883-19EB7EE441CC}"/>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48CEF99F-0086-AEC8-683F-CACFE3BC9671}"/>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4501880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5E59E0E-C8A2-6348-194F-BB884807B148}"/>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9DA4DBF4-8FE3-558F-E5B6-431CCACEE8AB}"/>
              </a:ext>
            </a:extLst>
          </p:cNvPr>
          <p:cNvSpPr>
            <a:spLocks noGrp="1"/>
          </p:cNvSpPr>
          <p:nvPr>
            <p:ph idx="1"/>
          </p:nvPr>
        </p:nvSpPr>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660AABBD-3CB5-72C8-67A6-20E341AB266F}"/>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9D449193-9F53-7C98-75A8-323567BB3D85}"/>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795A6331-00F6-EE0A-136B-EEC1372BDE90}"/>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8029253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Zaglavlje sekcije">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A1CECFF-2FAB-9D7C-B635-DF48F09A8AA6}"/>
              </a:ext>
            </a:extLst>
          </p:cNvPr>
          <p:cNvSpPr>
            <a:spLocks noGrp="1"/>
          </p:cNvSpPr>
          <p:nvPr>
            <p:ph type="title"/>
          </p:nvPr>
        </p:nvSpPr>
        <p:spPr>
          <a:xfrm>
            <a:off x="831850" y="1709738"/>
            <a:ext cx="10515600" cy="2852737"/>
          </a:xfrm>
        </p:spPr>
        <p:txBody>
          <a:bodyPr anchor="b"/>
          <a:lstStyle>
            <a:lvl1pPr>
              <a:defRPr sz="6000"/>
            </a:lvl1pPr>
          </a:lstStyle>
          <a:p>
            <a:r>
              <a:rPr lang="hr-HR"/>
              <a:t>Kliknite da biste uredili stil naslova matrice</a:t>
            </a:r>
          </a:p>
        </p:txBody>
      </p:sp>
      <p:sp>
        <p:nvSpPr>
          <p:cNvPr id="3" name="Rezervirano mjesto teksta 2">
            <a:extLst>
              <a:ext uri="{FF2B5EF4-FFF2-40B4-BE49-F238E27FC236}">
                <a16:creationId xmlns:a16="http://schemas.microsoft.com/office/drawing/2014/main" id="{7B3AA3CC-71D4-5DE6-DAFC-FB8A2E4E010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r-HR"/>
              <a:t>Kliknite da biste uredili matrice</a:t>
            </a:r>
          </a:p>
        </p:txBody>
      </p:sp>
      <p:sp>
        <p:nvSpPr>
          <p:cNvPr id="4" name="Rezervirano mjesto datuma 3">
            <a:extLst>
              <a:ext uri="{FF2B5EF4-FFF2-40B4-BE49-F238E27FC236}">
                <a16:creationId xmlns:a16="http://schemas.microsoft.com/office/drawing/2014/main" id="{5FE3A022-0B2F-ABE6-FC79-28BA8FC77812}"/>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ED827EA2-2F9C-B1A8-7DF9-4B9C8D56BDA1}"/>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5D7CE266-5298-99C8-F0F6-4489BA982B53}"/>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30188021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sadržaj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ACD94AD-D030-DF6D-AB48-4FBB867303EF}"/>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7A84A966-A7D3-DC17-FBA1-47C55122B446}"/>
              </a:ext>
            </a:extLst>
          </p:cNvPr>
          <p:cNvSpPr>
            <a:spLocks noGrp="1"/>
          </p:cNvSpPr>
          <p:nvPr>
            <p:ph sz="half" idx="1"/>
          </p:nvPr>
        </p:nvSpPr>
        <p:spPr>
          <a:xfrm>
            <a:off x="838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sadržaja 3">
            <a:extLst>
              <a:ext uri="{FF2B5EF4-FFF2-40B4-BE49-F238E27FC236}">
                <a16:creationId xmlns:a16="http://schemas.microsoft.com/office/drawing/2014/main" id="{535EB40A-1212-57AC-00D2-9B34957BA84A}"/>
              </a:ext>
            </a:extLst>
          </p:cNvPr>
          <p:cNvSpPr>
            <a:spLocks noGrp="1"/>
          </p:cNvSpPr>
          <p:nvPr>
            <p:ph sz="half" idx="2"/>
          </p:nvPr>
        </p:nvSpPr>
        <p:spPr>
          <a:xfrm>
            <a:off x="6172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datuma 4">
            <a:extLst>
              <a:ext uri="{FF2B5EF4-FFF2-40B4-BE49-F238E27FC236}">
                <a16:creationId xmlns:a16="http://schemas.microsoft.com/office/drawing/2014/main" id="{FB79B7BA-6E9C-6FCF-3FF9-DE72C75D3B0C}"/>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6" name="Rezervirano mjesto podnožja 5">
            <a:extLst>
              <a:ext uri="{FF2B5EF4-FFF2-40B4-BE49-F238E27FC236}">
                <a16:creationId xmlns:a16="http://schemas.microsoft.com/office/drawing/2014/main" id="{1CA3F25E-4C03-0850-C6AE-B6D80F277F9A}"/>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CFB24802-5126-9198-F49E-4BE6CA1DDDE7}"/>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7304624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Usporedb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8AF0EC1-3135-E4E5-CFC0-69C5370C8D0F}"/>
              </a:ext>
            </a:extLst>
          </p:cNvPr>
          <p:cNvSpPr>
            <a:spLocks noGrp="1"/>
          </p:cNvSpPr>
          <p:nvPr>
            <p:ph type="title"/>
          </p:nvPr>
        </p:nvSpPr>
        <p:spPr>
          <a:xfrm>
            <a:off x="839788" y="365125"/>
            <a:ext cx="10515600" cy="1325563"/>
          </a:xfrm>
        </p:spPr>
        <p:txBody>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F3BD9EFB-AAE7-D03F-A79F-1279F04139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4" name="Rezervirano mjesto sadržaja 3">
            <a:extLst>
              <a:ext uri="{FF2B5EF4-FFF2-40B4-BE49-F238E27FC236}">
                <a16:creationId xmlns:a16="http://schemas.microsoft.com/office/drawing/2014/main" id="{BCE389E9-5331-8738-2F3E-0BC560E72767}"/>
              </a:ext>
            </a:extLst>
          </p:cNvPr>
          <p:cNvSpPr>
            <a:spLocks noGrp="1"/>
          </p:cNvSpPr>
          <p:nvPr>
            <p:ph sz="half" idx="2"/>
          </p:nvPr>
        </p:nvSpPr>
        <p:spPr>
          <a:xfrm>
            <a:off x="839788" y="2505075"/>
            <a:ext cx="5157787"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teksta 4">
            <a:extLst>
              <a:ext uri="{FF2B5EF4-FFF2-40B4-BE49-F238E27FC236}">
                <a16:creationId xmlns:a16="http://schemas.microsoft.com/office/drawing/2014/main" id="{13346FEB-6840-4973-EC8C-DC68BC3436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6" name="Rezervirano mjesto sadržaja 5">
            <a:extLst>
              <a:ext uri="{FF2B5EF4-FFF2-40B4-BE49-F238E27FC236}">
                <a16:creationId xmlns:a16="http://schemas.microsoft.com/office/drawing/2014/main" id="{DD1D9D2A-A358-AC07-CD4E-82443AE6F45F}"/>
              </a:ext>
            </a:extLst>
          </p:cNvPr>
          <p:cNvSpPr>
            <a:spLocks noGrp="1"/>
          </p:cNvSpPr>
          <p:nvPr>
            <p:ph sz="quarter" idx="4"/>
          </p:nvPr>
        </p:nvSpPr>
        <p:spPr>
          <a:xfrm>
            <a:off x="6172200" y="2505075"/>
            <a:ext cx="5183188"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7" name="Rezervirano mjesto datuma 6">
            <a:extLst>
              <a:ext uri="{FF2B5EF4-FFF2-40B4-BE49-F238E27FC236}">
                <a16:creationId xmlns:a16="http://schemas.microsoft.com/office/drawing/2014/main" id="{8653A81B-1C16-EE8A-7346-DBBA072726AD}"/>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8" name="Rezervirano mjesto podnožja 7">
            <a:extLst>
              <a:ext uri="{FF2B5EF4-FFF2-40B4-BE49-F238E27FC236}">
                <a16:creationId xmlns:a16="http://schemas.microsoft.com/office/drawing/2014/main" id="{6E39E79F-41A5-FB3E-1BA1-BDF5A92788E4}"/>
              </a:ext>
            </a:extLst>
          </p:cNvPr>
          <p:cNvSpPr>
            <a:spLocks noGrp="1"/>
          </p:cNvSpPr>
          <p:nvPr>
            <p:ph type="ftr" sz="quarter" idx="11"/>
          </p:nvPr>
        </p:nvSpPr>
        <p:spPr/>
        <p:txBody>
          <a:bodyPr/>
          <a:lstStyle/>
          <a:p>
            <a:endParaRPr lang="hr-HR"/>
          </a:p>
        </p:txBody>
      </p:sp>
      <p:sp>
        <p:nvSpPr>
          <p:cNvPr id="9" name="Rezervirano mjesto broja slajda 8">
            <a:extLst>
              <a:ext uri="{FF2B5EF4-FFF2-40B4-BE49-F238E27FC236}">
                <a16:creationId xmlns:a16="http://schemas.microsoft.com/office/drawing/2014/main" id="{6AD098D7-B577-A2D9-6B39-253AF9C86BB9}"/>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24289341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650E0AB-BF30-6432-5E52-342C3114E2EF}"/>
              </a:ext>
            </a:extLst>
          </p:cNvPr>
          <p:cNvSpPr>
            <a:spLocks noGrp="1"/>
          </p:cNvSpPr>
          <p:nvPr>
            <p:ph type="title"/>
          </p:nvPr>
        </p:nvSpPr>
        <p:spPr/>
        <p:txBody>
          <a:bodyPr/>
          <a:lstStyle/>
          <a:p>
            <a:r>
              <a:rPr lang="hr-HR"/>
              <a:t>Kliknite da biste uredili stil naslova matrice</a:t>
            </a:r>
          </a:p>
        </p:txBody>
      </p:sp>
      <p:sp>
        <p:nvSpPr>
          <p:cNvPr id="3" name="Rezervirano mjesto datuma 2">
            <a:extLst>
              <a:ext uri="{FF2B5EF4-FFF2-40B4-BE49-F238E27FC236}">
                <a16:creationId xmlns:a16="http://schemas.microsoft.com/office/drawing/2014/main" id="{9D0845D6-414C-23BD-90BA-433AA7927FBA}"/>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4" name="Rezervirano mjesto podnožja 3">
            <a:extLst>
              <a:ext uri="{FF2B5EF4-FFF2-40B4-BE49-F238E27FC236}">
                <a16:creationId xmlns:a16="http://schemas.microsoft.com/office/drawing/2014/main" id="{0EDB99D0-F3BD-B847-7DDC-2091FB976311}"/>
              </a:ext>
            </a:extLst>
          </p:cNvPr>
          <p:cNvSpPr>
            <a:spLocks noGrp="1"/>
          </p:cNvSpPr>
          <p:nvPr>
            <p:ph type="ftr" sz="quarter" idx="11"/>
          </p:nvPr>
        </p:nvSpPr>
        <p:spPr/>
        <p:txBody>
          <a:bodyPr/>
          <a:lstStyle/>
          <a:p>
            <a:endParaRPr lang="hr-HR"/>
          </a:p>
        </p:txBody>
      </p:sp>
      <p:sp>
        <p:nvSpPr>
          <p:cNvPr id="5" name="Rezervirano mjesto broja slajda 4">
            <a:extLst>
              <a:ext uri="{FF2B5EF4-FFF2-40B4-BE49-F238E27FC236}">
                <a16:creationId xmlns:a16="http://schemas.microsoft.com/office/drawing/2014/main" id="{77E32F49-853D-1108-2E35-071C845204C6}"/>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35854128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azno">
    <p:spTree>
      <p:nvGrpSpPr>
        <p:cNvPr id="1" name=""/>
        <p:cNvGrpSpPr/>
        <p:nvPr/>
      </p:nvGrpSpPr>
      <p:grpSpPr>
        <a:xfrm>
          <a:off x="0" y="0"/>
          <a:ext cx="0" cy="0"/>
          <a:chOff x="0" y="0"/>
          <a:chExt cx="0" cy="0"/>
        </a:xfrm>
      </p:grpSpPr>
      <p:sp>
        <p:nvSpPr>
          <p:cNvPr id="2" name="Rezervirano mjesto datuma 1">
            <a:extLst>
              <a:ext uri="{FF2B5EF4-FFF2-40B4-BE49-F238E27FC236}">
                <a16:creationId xmlns:a16="http://schemas.microsoft.com/office/drawing/2014/main" id="{513C153B-2077-C2C2-6864-0ACC9DDAC177}"/>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3" name="Rezervirano mjesto podnožja 2">
            <a:extLst>
              <a:ext uri="{FF2B5EF4-FFF2-40B4-BE49-F238E27FC236}">
                <a16:creationId xmlns:a16="http://schemas.microsoft.com/office/drawing/2014/main" id="{0DB6482E-37E7-D87F-E744-E1EDE45B06D8}"/>
              </a:ext>
            </a:extLst>
          </p:cNvPr>
          <p:cNvSpPr>
            <a:spLocks noGrp="1"/>
          </p:cNvSpPr>
          <p:nvPr>
            <p:ph type="ftr" sz="quarter" idx="11"/>
          </p:nvPr>
        </p:nvSpPr>
        <p:spPr/>
        <p:txBody>
          <a:bodyPr/>
          <a:lstStyle/>
          <a:p>
            <a:endParaRPr lang="hr-HR"/>
          </a:p>
        </p:txBody>
      </p:sp>
      <p:sp>
        <p:nvSpPr>
          <p:cNvPr id="4" name="Rezervirano mjesto broja slajda 3">
            <a:extLst>
              <a:ext uri="{FF2B5EF4-FFF2-40B4-BE49-F238E27FC236}">
                <a16:creationId xmlns:a16="http://schemas.microsoft.com/office/drawing/2014/main" id="{6D551C8F-54A1-AFB7-AD9B-94465D11AB49}"/>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0278858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Sadržaj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D28C8F4-FDA5-38E4-E5EB-06A02D5926D6}"/>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adržaja 2">
            <a:extLst>
              <a:ext uri="{FF2B5EF4-FFF2-40B4-BE49-F238E27FC236}">
                <a16:creationId xmlns:a16="http://schemas.microsoft.com/office/drawing/2014/main" id="{2A9D9D81-1EB9-D615-90BF-CB3A65F60E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teksta 3">
            <a:extLst>
              <a:ext uri="{FF2B5EF4-FFF2-40B4-BE49-F238E27FC236}">
                <a16:creationId xmlns:a16="http://schemas.microsoft.com/office/drawing/2014/main" id="{524505BC-0F1C-A3A7-A6E4-26D3F5B02A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4D44109F-D8BB-353A-75DD-0E5D65E7DF05}"/>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6" name="Rezervirano mjesto podnožja 5">
            <a:extLst>
              <a:ext uri="{FF2B5EF4-FFF2-40B4-BE49-F238E27FC236}">
                <a16:creationId xmlns:a16="http://schemas.microsoft.com/office/drawing/2014/main" id="{66110950-8E2A-534C-A1D2-0983D396495C}"/>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865ADE3E-95C5-9B1A-D430-45854A7B6CAD}"/>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2742438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Slika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2C0E38E-DA29-17C3-3478-2065A4D4C80A}"/>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like 2">
            <a:extLst>
              <a:ext uri="{FF2B5EF4-FFF2-40B4-BE49-F238E27FC236}">
                <a16:creationId xmlns:a16="http://schemas.microsoft.com/office/drawing/2014/main" id="{A9084261-C234-F607-79BA-B94FF082AF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Rezervirano mjesto teksta 3">
            <a:extLst>
              <a:ext uri="{FF2B5EF4-FFF2-40B4-BE49-F238E27FC236}">
                <a16:creationId xmlns:a16="http://schemas.microsoft.com/office/drawing/2014/main" id="{7ADD66B9-A2F3-D7D8-4D5B-B6DF7A15CC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EBEF87F6-A16F-3249-A1C8-87F5CD3069F3}"/>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6" name="Rezervirano mjesto podnožja 5">
            <a:extLst>
              <a:ext uri="{FF2B5EF4-FFF2-40B4-BE49-F238E27FC236}">
                <a16:creationId xmlns:a16="http://schemas.microsoft.com/office/drawing/2014/main" id="{6E08D83E-AADF-DA6E-8657-58BCB1D42E5C}"/>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83BAAE04-0AB6-97CA-38B5-0759108F3EF0}"/>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2719708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slov i okomiti tekst">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DF39D3A-7DC4-3617-5352-FF32B865F896}"/>
              </a:ext>
            </a:extLst>
          </p:cNvPr>
          <p:cNvSpPr>
            <a:spLocks noGrp="1"/>
          </p:cNvSpPr>
          <p:nvPr>
            <p:ph type="title"/>
          </p:nvPr>
        </p:nvSpPr>
        <p:spPr/>
        <p:txBody>
          <a:bodyPr/>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B453670F-591F-727E-2360-64D06D96875F}"/>
              </a:ext>
            </a:extLst>
          </p:cNvPr>
          <p:cNvSpPr>
            <a:spLocks noGrp="1"/>
          </p:cNvSpPr>
          <p:nvPr>
            <p:ph type="body" orient="vert" idx="1"/>
          </p:nvPr>
        </p:nvSpPr>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5DF9F369-45C3-AA01-F7F5-4A71A3C1B4FA}"/>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B3DE1043-BC0F-1A24-0898-67B1AEA8F40C}"/>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0CB2812B-E498-B956-7CD0-FD2BEA0CB617}"/>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17929090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Okomiti naslov i tekst">
    <p:spTree>
      <p:nvGrpSpPr>
        <p:cNvPr id="1" name=""/>
        <p:cNvGrpSpPr/>
        <p:nvPr/>
      </p:nvGrpSpPr>
      <p:grpSpPr>
        <a:xfrm>
          <a:off x="0" y="0"/>
          <a:ext cx="0" cy="0"/>
          <a:chOff x="0" y="0"/>
          <a:chExt cx="0" cy="0"/>
        </a:xfrm>
      </p:grpSpPr>
      <p:sp>
        <p:nvSpPr>
          <p:cNvPr id="2" name="Okomiti naslov 1">
            <a:extLst>
              <a:ext uri="{FF2B5EF4-FFF2-40B4-BE49-F238E27FC236}">
                <a16:creationId xmlns:a16="http://schemas.microsoft.com/office/drawing/2014/main" id="{E03D8C4F-A06D-10BC-12D7-53B49FBAD727}"/>
              </a:ext>
            </a:extLst>
          </p:cNvPr>
          <p:cNvSpPr>
            <a:spLocks noGrp="1"/>
          </p:cNvSpPr>
          <p:nvPr>
            <p:ph type="title" orient="vert"/>
          </p:nvPr>
        </p:nvSpPr>
        <p:spPr>
          <a:xfrm>
            <a:off x="8724900" y="365125"/>
            <a:ext cx="2628900" cy="5811838"/>
          </a:xfrm>
        </p:spPr>
        <p:txBody>
          <a:bodyPr vert="eaVert"/>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BF883099-C392-E0BC-3767-38B1F0CAFED5}"/>
              </a:ext>
            </a:extLst>
          </p:cNvPr>
          <p:cNvSpPr>
            <a:spLocks noGrp="1"/>
          </p:cNvSpPr>
          <p:nvPr>
            <p:ph type="body" orient="vert" idx="1"/>
          </p:nvPr>
        </p:nvSpPr>
        <p:spPr>
          <a:xfrm>
            <a:off x="838200" y="365125"/>
            <a:ext cx="7734300" cy="5811838"/>
          </a:xfrm>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2C706BB1-F6EC-F3B7-DC74-966685A7C8A6}"/>
              </a:ext>
            </a:extLst>
          </p:cNvPr>
          <p:cNvSpPr>
            <a:spLocks noGrp="1"/>
          </p:cNvSpPr>
          <p:nvPr>
            <p:ph type="dt" sz="half" idx="10"/>
          </p:nvPr>
        </p:nvSpPr>
        <p:spPr/>
        <p:txBody>
          <a:body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6277606B-5C38-374A-1B2D-82FE77863ED1}"/>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C479A4C7-B006-9670-D299-373CE2881B2F}"/>
              </a:ext>
            </a:extLst>
          </p:cNvPr>
          <p:cNvSpPr>
            <a:spLocks noGrp="1"/>
          </p:cNvSpPr>
          <p:nvPr>
            <p:ph type="sldNum" sz="quarter" idx="12"/>
          </p:nvPr>
        </p:nvSpPr>
        <p:spPr/>
        <p:txBody>
          <a:bodyPr/>
          <a:lstStyle/>
          <a:p>
            <a:fld id="{B7CAFAC4-EA14-4181-A702-978F1DE60636}" type="slidenum">
              <a:rPr lang="hr-HR" smtClean="0"/>
              <a:t>‹#›</a:t>
            </a:fld>
            <a:endParaRPr lang="hr-HR"/>
          </a:p>
        </p:txBody>
      </p:sp>
    </p:spTree>
    <p:extLst>
      <p:ext uri="{BB962C8B-B14F-4D97-AF65-F5344CB8AC3E}">
        <p14:creationId xmlns:p14="http://schemas.microsoft.com/office/powerpoint/2010/main" val="36577120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prijelazni slide">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4763"/>
            <a:ext cx="12185650" cy="685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76250" y="5959475"/>
            <a:ext cx="17494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Placeholder 5">
            <a:extLst>
              <a:ext uri="{FF2B5EF4-FFF2-40B4-BE49-F238E27FC236}">
                <a16:creationId xmlns:a16="http://schemas.microsoft.com/office/drawing/2014/main" id="{0D97E39E-3ED3-274C-8C50-72B714456437}"/>
              </a:ext>
            </a:extLst>
          </p:cNvPr>
          <p:cNvSpPr>
            <a:spLocks noGrp="1"/>
          </p:cNvSpPr>
          <p:nvPr>
            <p:ph type="title"/>
          </p:nvPr>
        </p:nvSpPr>
        <p:spPr bwMode="auto">
          <a:xfrm>
            <a:off x="475865" y="1361992"/>
            <a:ext cx="11011569" cy="1008123"/>
          </a:xfrm>
          <a:prstGeom prst="rect">
            <a:avLst/>
          </a:prstGeom>
          <a:noFill/>
          <a:ln>
            <a:noFill/>
          </a:ln>
          <a:extLst>
            <a:ext uri="{909E8E84-426E-40dd-AFC4-6F175D3DCCD1}"/>
            <a:ext uri="{91240B29-F687-4f45-9708-019B960494DF}"/>
          </a:extLst>
        </p:spPr>
        <p:txBody>
          <a:bodyPr anchor="b">
            <a:normAutofit/>
          </a:bodyPr>
          <a:lstStyle>
            <a:lvl1pPr>
              <a:defRPr sz="3000" b="0" i="0">
                <a:solidFill>
                  <a:srgbClr val="464646"/>
                </a:solidFill>
                <a:latin typeface="Calibri Light" panose="020F0302020204030204" pitchFamily="34" charset="0"/>
                <a:cs typeface="Calibri Light" panose="020F0302020204030204" pitchFamily="34" charset="0"/>
              </a:defRPr>
            </a:lvl1pPr>
          </a:lstStyle>
          <a:p>
            <a:pPr lvl="0"/>
            <a:r>
              <a:rPr lang="en-US"/>
              <a:t>Click to edit Master title style</a:t>
            </a:r>
            <a:endParaRPr lang="en-GB" dirty="0"/>
          </a:p>
        </p:txBody>
      </p:sp>
      <p:sp>
        <p:nvSpPr>
          <p:cNvPr id="10" name="Text Placeholder 23">
            <a:extLst>
              <a:ext uri="{FF2B5EF4-FFF2-40B4-BE49-F238E27FC236}">
                <a16:creationId xmlns:a16="http://schemas.microsoft.com/office/drawing/2014/main" id="{CE1FDCE3-2983-C348-904B-A5122CF0F569}"/>
              </a:ext>
            </a:extLst>
          </p:cNvPr>
          <p:cNvSpPr>
            <a:spLocks noGrp="1"/>
          </p:cNvSpPr>
          <p:nvPr>
            <p:ph type="body" sz="quarter" idx="13"/>
          </p:nvPr>
        </p:nvSpPr>
        <p:spPr>
          <a:xfrm>
            <a:off x="476251" y="2492125"/>
            <a:ext cx="11011183" cy="568325"/>
          </a:xfrm>
          <a:prstGeom prst="rect">
            <a:avLst/>
          </a:prstGeom>
        </p:spPr>
        <p:txBody>
          <a:bodyPr anchor="t" anchorCtr="0"/>
          <a:lstStyle>
            <a:lvl1pPr marL="0" indent="0">
              <a:buFontTx/>
              <a:buNone/>
              <a:defRPr b="0" i="0">
                <a:solidFill>
                  <a:srgbClr val="464646"/>
                </a:solidFill>
                <a:latin typeface="Calibri Light" panose="020F0302020204030204" pitchFamily="34" charset="0"/>
                <a:cs typeface="Calibri Light" panose="020F0302020204030204" pitchFamily="34" charset="0"/>
              </a:defRPr>
            </a:lvl1pPr>
          </a:lstStyle>
          <a:p>
            <a:pPr lvl="0"/>
            <a:r>
              <a:rPr lang="en-US"/>
              <a:t>Edit Master text styles</a:t>
            </a:r>
          </a:p>
        </p:txBody>
      </p:sp>
    </p:spTree>
    <p:extLst>
      <p:ext uri="{BB962C8B-B14F-4D97-AF65-F5344CB8AC3E}">
        <p14:creationId xmlns:p14="http://schemas.microsoft.com/office/powerpoint/2010/main" val="23494657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Logo">
    <p:spTree>
      <p:nvGrpSpPr>
        <p:cNvPr id="1" name=""/>
        <p:cNvGrpSpPr/>
        <p:nvPr/>
      </p:nvGrpSpPr>
      <p:grpSpPr>
        <a:xfrm>
          <a:off x="0" y="0"/>
          <a:ext cx="0" cy="0"/>
          <a:chOff x="0" y="0"/>
          <a:chExt cx="0" cy="0"/>
        </a:xfrm>
      </p:grpSpPr>
      <p:pic>
        <p:nvPicPr>
          <p:cNvPr id="2" name="Image 3">
            <a:extLst>
              <a:ext uri="{FF2B5EF4-FFF2-40B4-BE49-F238E27FC236}">
                <a16:creationId xmlns:a16="http://schemas.microsoft.com/office/drawing/2014/main" id="{9F3153D0-BA6B-AFDD-BC02-4E679E51DB2A}"/>
              </a:ext>
            </a:extLst>
          </p:cNvPr>
          <p:cNvPicPr>
            <a:picLocks noChangeAspect="1"/>
          </p:cNvPicPr>
          <p:nvPr userDrawn="1"/>
        </p:nvPicPr>
        <p:blipFill rotWithShape="1">
          <a:blip r:embed="rId2"/>
          <a:srcRect t="76968"/>
          <a:stretch/>
        </p:blipFill>
        <p:spPr>
          <a:xfrm>
            <a:off x="4085572" y="4615543"/>
            <a:ext cx="4020856" cy="1013349"/>
          </a:xfrm>
          <a:prstGeom prst="rect">
            <a:avLst/>
          </a:prstGeom>
        </p:spPr>
      </p:pic>
      <p:sp>
        <p:nvSpPr>
          <p:cNvPr id="3" name="Rectangle 2">
            <a:extLst>
              <a:ext uri="{FF2B5EF4-FFF2-40B4-BE49-F238E27FC236}">
                <a16:creationId xmlns:a16="http://schemas.microsoft.com/office/drawing/2014/main" id="{1B974F13-4B91-5EC6-01B5-030746B47F92}"/>
              </a:ext>
            </a:extLst>
          </p:cNvPr>
          <p:cNvSpPr/>
          <p:nvPr userDrawn="1"/>
        </p:nvSpPr>
        <p:spPr>
          <a:xfrm rot="2711591">
            <a:off x="4217895" y="2326176"/>
            <a:ext cx="638932" cy="638932"/>
          </a:xfrm>
          <a:prstGeom prst="rect">
            <a:avLst/>
          </a:prstGeom>
          <a:solidFill>
            <a:srgbClr val="39B4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7A58D22-7F33-9EEA-5445-FB04699EF28B}"/>
              </a:ext>
            </a:extLst>
          </p:cNvPr>
          <p:cNvSpPr/>
          <p:nvPr userDrawn="1"/>
        </p:nvSpPr>
        <p:spPr>
          <a:xfrm rot="2711591">
            <a:off x="5146808" y="2326176"/>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a:extLst>
              <a:ext uri="{FF2B5EF4-FFF2-40B4-BE49-F238E27FC236}">
                <a16:creationId xmlns:a16="http://schemas.microsoft.com/office/drawing/2014/main" id="{1D19C784-BBD2-B77F-B7F2-1F46B634D76B}"/>
              </a:ext>
            </a:extLst>
          </p:cNvPr>
          <p:cNvSpPr/>
          <p:nvPr userDrawn="1"/>
        </p:nvSpPr>
        <p:spPr>
          <a:xfrm rot="2711591">
            <a:off x="6104752" y="2326176"/>
            <a:ext cx="638932" cy="638932"/>
          </a:xfrm>
          <a:prstGeom prst="rect">
            <a:avLst/>
          </a:prstGeom>
          <a:solidFill>
            <a:srgbClr val="06A1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a:extLst>
              <a:ext uri="{FF2B5EF4-FFF2-40B4-BE49-F238E27FC236}">
                <a16:creationId xmlns:a16="http://schemas.microsoft.com/office/drawing/2014/main" id="{51B9B4B1-F320-E4DA-448F-C329E79F1362}"/>
              </a:ext>
            </a:extLst>
          </p:cNvPr>
          <p:cNvSpPr/>
          <p:nvPr userDrawn="1"/>
        </p:nvSpPr>
        <p:spPr>
          <a:xfrm rot="2711591">
            <a:off x="7179010" y="2326176"/>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715CDBAF-3BB2-0867-6123-8B6D4D924616}"/>
              </a:ext>
            </a:extLst>
          </p:cNvPr>
          <p:cNvSpPr/>
          <p:nvPr userDrawn="1"/>
        </p:nvSpPr>
        <p:spPr>
          <a:xfrm rot="2711591">
            <a:off x="6104752" y="1353720"/>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A153DF59-D039-F15B-A89D-F5FA31C499C1}"/>
              </a:ext>
            </a:extLst>
          </p:cNvPr>
          <p:cNvSpPr/>
          <p:nvPr userDrawn="1"/>
        </p:nvSpPr>
        <p:spPr>
          <a:xfrm rot="2711591">
            <a:off x="6104752" y="3313147"/>
            <a:ext cx="638932" cy="638932"/>
          </a:xfrm>
          <a:prstGeom prst="rect">
            <a:avLst/>
          </a:prstGeom>
          <a:solidFill>
            <a:srgbClr val="B3B2B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019CB590-4B5C-6DAA-D7E1-A901D2E6F7E9}"/>
              </a:ext>
            </a:extLst>
          </p:cNvPr>
          <p:cNvSpPr/>
          <p:nvPr userDrawn="1"/>
        </p:nvSpPr>
        <p:spPr>
          <a:xfrm rot="2711591">
            <a:off x="6641782" y="2834177"/>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a:extLst>
              <a:ext uri="{FF2B5EF4-FFF2-40B4-BE49-F238E27FC236}">
                <a16:creationId xmlns:a16="http://schemas.microsoft.com/office/drawing/2014/main" id="{BA4B0457-8246-1DBC-866E-17F55AE05050}"/>
              </a:ext>
            </a:extLst>
          </p:cNvPr>
          <p:cNvSpPr/>
          <p:nvPr userDrawn="1"/>
        </p:nvSpPr>
        <p:spPr>
          <a:xfrm rot="2711591">
            <a:off x="6641782" y="1847204"/>
            <a:ext cx="638932" cy="638932"/>
          </a:xfrm>
          <a:prstGeom prst="rect">
            <a:avLst/>
          </a:prstGeom>
          <a:solidFill>
            <a:srgbClr val="D222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4234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
                                        <p:tgtEl>
                                          <p:spTgt spid="4"/>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
                                        <p:tgtEl>
                                          <p:spTgt spid="5"/>
                                        </p:tgtEl>
                                      </p:cBhvr>
                                    </p:animEffect>
                                  </p:childTnLst>
                                </p:cTn>
                              </p:par>
                            </p:childTnLst>
                          </p:cTn>
                        </p:par>
                        <p:par>
                          <p:cTn id="16" fill="hold">
                            <p:stCondLst>
                              <p:cond delay="6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200"/>
                                        <p:tgtEl>
                                          <p:spTgt spid="12"/>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
                                        <p:tgtEl>
                                          <p:spTgt spid="11"/>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
                                        <p:tgtEl>
                                          <p:spTgt spid="7"/>
                                        </p:tgtEl>
                                      </p:cBhvr>
                                    </p:animEffect>
                                  </p:childTnLst>
                                </p:cTn>
                              </p:par>
                            </p:childTnLst>
                          </p:cTn>
                        </p:par>
                        <p:par>
                          <p:cTn id="28" fill="hold">
                            <p:stCondLst>
                              <p:cond delay="120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
                                        <p:tgtEl>
                                          <p:spTgt spid="9"/>
                                        </p:tgtEl>
                                      </p:cBhvr>
                                    </p:animEffect>
                                  </p:childTnLst>
                                </p:cTn>
                              </p:par>
                            </p:childTnLst>
                          </p:cTn>
                        </p:par>
                        <p:par>
                          <p:cTn id="32" fill="hold">
                            <p:stCondLst>
                              <p:cond delay="14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00"/>
                                        <p:tgtEl>
                                          <p:spTgt spid="6"/>
                                        </p:tgtEl>
                                      </p:cBhvr>
                                    </p:animEffect>
                                  </p:childTnLst>
                                </p:cTn>
                              </p:par>
                            </p:childTnLst>
                          </p:cTn>
                        </p:par>
                        <p:par>
                          <p:cTn id="36" fill="hold">
                            <p:stCondLst>
                              <p:cond delay="1600"/>
                            </p:stCondLst>
                            <p:childTnLst>
                              <p:par>
                                <p:cTn id="37" presetID="10"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6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1" grpId="0" animBg="1"/>
      <p:bldP spid="12"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Naslovna (M)">
    <p:spTree>
      <p:nvGrpSpPr>
        <p:cNvPr id="1" name=""/>
        <p:cNvGrpSpPr/>
        <p:nvPr/>
      </p:nvGrpSpPr>
      <p:grpSpPr>
        <a:xfrm>
          <a:off x="0" y="0"/>
          <a:ext cx="0" cy="0"/>
          <a:chOff x="0" y="0"/>
          <a:chExt cx="0" cy="0"/>
        </a:xfrm>
      </p:grpSpPr>
      <p:pic>
        <p:nvPicPr>
          <p:cNvPr id="8" name="Image 4" descr="Une image contenant Visage humain, sourire, verres, Accessoire de mode&#10;&#10;Description générée automatiquement">
            <a:extLst>
              <a:ext uri="{FF2B5EF4-FFF2-40B4-BE49-F238E27FC236}">
                <a16:creationId xmlns:a16="http://schemas.microsoft.com/office/drawing/2014/main" id="{97238CEE-C152-18A0-3A04-BCD830A75488}"/>
              </a:ext>
            </a:extLst>
          </p:cNvPr>
          <p:cNvPicPr>
            <a:picLocks noChangeAspect="1"/>
          </p:cNvPicPr>
          <p:nvPr userDrawn="1"/>
        </p:nvPicPr>
        <p:blipFill rotWithShape="1">
          <a:blip r:embed="rId2"/>
          <a:srcRect l="2165" r="4798"/>
          <a:stretch/>
        </p:blipFill>
        <p:spPr>
          <a:xfrm>
            <a:off x="0" y="0"/>
            <a:ext cx="12192000" cy="6858000"/>
          </a:xfrm>
          <a:prstGeom prst="rect">
            <a:avLst/>
          </a:prstGeom>
        </p:spPr>
      </p:pic>
      <p:pic>
        <p:nvPicPr>
          <p:cNvPr id="10" name="Image 6">
            <a:extLst>
              <a:ext uri="{FF2B5EF4-FFF2-40B4-BE49-F238E27FC236}">
                <a16:creationId xmlns:a16="http://schemas.microsoft.com/office/drawing/2014/main" id="{7E9CBD3D-B3EB-F629-CF16-C998A35AD376}"/>
              </a:ext>
            </a:extLst>
          </p:cNvPr>
          <p:cNvPicPr>
            <a:picLocks noChangeAspect="1"/>
          </p:cNvPicPr>
          <p:nvPr userDrawn="1"/>
        </p:nvPicPr>
        <p:blipFill>
          <a:blip r:embed="rId3"/>
          <a:stretch>
            <a:fillRect/>
          </a:stretch>
        </p:blipFill>
        <p:spPr>
          <a:xfrm>
            <a:off x="10472468" y="4912324"/>
            <a:ext cx="1313131" cy="1436882"/>
          </a:xfrm>
          <a:prstGeom prst="rect">
            <a:avLst/>
          </a:prstGeom>
        </p:spPr>
      </p:pic>
      <p:pic>
        <p:nvPicPr>
          <p:cNvPr id="13" name="Image 7">
            <a:extLst>
              <a:ext uri="{FF2B5EF4-FFF2-40B4-BE49-F238E27FC236}">
                <a16:creationId xmlns:a16="http://schemas.microsoft.com/office/drawing/2014/main" id="{9070D2F7-CB85-59BE-FEFD-10A0C4CAB864}"/>
              </a:ext>
            </a:extLst>
          </p:cNvPr>
          <p:cNvPicPr>
            <a:picLocks noChangeAspect="1"/>
          </p:cNvPicPr>
          <p:nvPr userDrawn="1"/>
        </p:nvPicPr>
        <p:blipFill>
          <a:blip r:embed="rId4"/>
          <a:stretch>
            <a:fillRect/>
          </a:stretch>
        </p:blipFill>
        <p:spPr>
          <a:xfrm>
            <a:off x="571500" y="5911886"/>
            <a:ext cx="4358463" cy="437320"/>
          </a:xfrm>
          <a:prstGeom prst="rect">
            <a:avLst/>
          </a:prstGeom>
        </p:spPr>
      </p:pic>
      <p:sp>
        <p:nvSpPr>
          <p:cNvPr id="14" name="ZoneTexte 9">
            <a:extLst>
              <a:ext uri="{FF2B5EF4-FFF2-40B4-BE49-F238E27FC236}">
                <a16:creationId xmlns:a16="http://schemas.microsoft.com/office/drawing/2014/main" id="{5820E510-A32B-41FF-7C22-14C6DC02FC51}"/>
              </a:ext>
            </a:extLst>
          </p:cNvPr>
          <p:cNvSpPr txBox="1"/>
          <p:nvPr userDrawn="1"/>
        </p:nvSpPr>
        <p:spPr>
          <a:xfrm>
            <a:off x="484450" y="6511270"/>
            <a:ext cx="5992550" cy="184666"/>
          </a:xfrm>
          <a:prstGeom prst="rect">
            <a:avLst/>
          </a:prstGeom>
          <a:noFill/>
        </p:spPr>
        <p:txBody>
          <a:bodyPr wrap="square">
            <a:spAutoFit/>
          </a:bodyPr>
          <a:lstStyle/>
          <a:p>
            <a:r>
              <a:rPr lang="fr-FR" sz="600" dirty="0" err="1">
                <a:solidFill>
                  <a:srgbClr val="676767"/>
                </a:solidFill>
              </a:rPr>
              <a:t>Mjere</a:t>
            </a:r>
            <a:r>
              <a:rPr lang="fr-FR" sz="600" dirty="0">
                <a:solidFill>
                  <a:srgbClr val="676767"/>
                </a:solidFill>
              </a:rPr>
              <a:t> </a:t>
            </a:r>
            <a:r>
              <a:rPr lang="fr-FR" sz="600" dirty="0" err="1">
                <a:solidFill>
                  <a:srgbClr val="676767"/>
                </a:solidFill>
              </a:rPr>
              <a:t>sufinancira</a:t>
            </a:r>
            <a:r>
              <a:rPr lang="fr-FR" sz="600" dirty="0">
                <a:solidFill>
                  <a:srgbClr val="676767"/>
                </a:solidFill>
              </a:rPr>
              <a:t> </a:t>
            </a:r>
            <a:r>
              <a:rPr lang="fr-FR" sz="600" dirty="0" err="1">
                <a:solidFill>
                  <a:srgbClr val="676767"/>
                </a:solidFill>
              </a:rPr>
              <a:t>Europska</a:t>
            </a:r>
            <a:r>
              <a:rPr lang="fr-FR" sz="600" dirty="0">
                <a:solidFill>
                  <a:srgbClr val="676767"/>
                </a:solidFill>
              </a:rPr>
              <a:t> </a:t>
            </a:r>
            <a:r>
              <a:rPr lang="fr-FR" sz="600" dirty="0" err="1">
                <a:solidFill>
                  <a:srgbClr val="676767"/>
                </a:solidFill>
              </a:rPr>
              <a:t>unija</a:t>
            </a:r>
            <a:r>
              <a:rPr lang="fr-FR" sz="600" dirty="0">
                <a:solidFill>
                  <a:srgbClr val="676767"/>
                </a:solidFill>
              </a:rPr>
              <a:t> </a:t>
            </a:r>
            <a:r>
              <a:rPr lang="fr-FR" sz="600" dirty="0" err="1">
                <a:solidFill>
                  <a:srgbClr val="676767"/>
                </a:solidFill>
              </a:rPr>
              <a:t>iz</a:t>
            </a:r>
            <a:r>
              <a:rPr lang="fr-FR" sz="600" dirty="0">
                <a:solidFill>
                  <a:srgbClr val="676767"/>
                </a:solidFill>
              </a:rPr>
              <a:t> </a:t>
            </a:r>
            <a:r>
              <a:rPr lang="fr-FR" sz="600" dirty="0" err="1">
                <a:solidFill>
                  <a:srgbClr val="676767"/>
                </a:solidFill>
              </a:rPr>
              <a:t>europskog</a:t>
            </a:r>
            <a:r>
              <a:rPr lang="fr-FR" sz="600" dirty="0">
                <a:solidFill>
                  <a:srgbClr val="676767"/>
                </a:solidFill>
              </a:rPr>
              <a:t> </a:t>
            </a:r>
            <a:r>
              <a:rPr lang="fr-FR" sz="600" dirty="0" err="1">
                <a:solidFill>
                  <a:srgbClr val="676767"/>
                </a:solidFill>
              </a:rPr>
              <a:t>socijalnog</a:t>
            </a:r>
            <a:r>
              <a:rPr lang="fr-FR" sz="600" dirty="0">
                <a:solidFill>
                  <a:srgbClr val="676767"/>
                </a:solidFill>
              </a:rPr>
              <a:t> fonda i </a:t>
            </a:r>
            <a:r>
              <a:rPr lang="fr-FR" sz="600" dirty="0" err="1">
                <a:solidFill>
                  <a:srgbClr val="676767"/>
                </a:solidFill>
              </a:rPr>
              <a:t>mehanizama</a:t>
            </a:r>
            <a:r>
              <a:rPr lang="fr-FR" sz="600" dirty="0">
                <a:solidFill>
                  <a:srgbClr val="676767"/>
                </a:solidFill>
              </a:rPr>
              <a:t> </a:t>
            </a:r>
            <a:r>
              <a:rPr lang="fr-FR" sz="600" dirty="0" err="1">
                <a:solidFill>
                  <a:srgbClr val="676767"/>
                </a:solidFill>
              </a:rPr>
              <a:t>za</a:t>
            </a:r>
            <a:r>
              <a:rPr lang="fr-FR" sz="600" dirty="0">
                <a:solidFill>
                  <a:srgbClr val="676767"/>
                </a:solidFill>
              </a:rPr>
              <a:t> </a:t>
            </a:r>
            <a:r>
              <a:rPr lang="fr-FR" sz="600" dirty="0" err="1">
                <a:solidFill>
                  <a:srgbClr val="676767"/>
                </a:solidFill>
              </a:rPr>
              <a:t>oporavak</a:t>
            </a:r>
            <a:r>
              <a:rPr lang="fr-FR" sz="600" dirty="0">
                <a:solidFill>
                  <a:srgbClr val="676767"/>
                </a:solidFill>
              </a:rPr>
              <a:t> i </a:t>
            </a:r>
            <a:r>
              <a:rPr lang="fr-FR" sz="600" dirty="0" err="1">
                <a:solidFill>
                  <a:srgbClr val="676767"/>
                </a:solidFill>
              </a:rPr>
              <a:t>otpornost</a:t>
            </a:r>
            <a:r>
              <a:rPr lang="fr-FR" sz="600" dirty="0">
                <a:solidFill>
                  <a:srgbClr val="676767"/>
                </a:solidFill>
              </a:rPr>
              <a:t>. </a:t>
            </a:r>
          </a:p>
        </p:txBody>
      </p:sp>
      <p:sp>
        <p:nvSpPr>
          <p:cNvPr id="15" name="Sous-titre 11">
            <a:extLst>
              <a:ext uri="{FF2B5EF4-FFF2-40B4-BE49-F238E27FC236}">
                <a16:creationId xmlns:a16="http://schemas.microsoft.com/office/drawing/2014/main" id="{9CBB4FFB-946F-6E3F-94EC-A30AC5E8662E}"/>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6" name="Espace réservé du texte 9">
            <a:extLst>
              <a:ext uri="{FF2B5EF4-FFF2-40B4-BE49-F238E27FC236}">
                <a16:creationId xmlns:a16="http://schemas.microsoft.com/office/drawing/2014/main" id="{6775C267-4AA1-31A0-554C-5A6BF2A195BB}"/>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7113914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Naslovna (Ž)">
    <p:spTree>
      <p:nvGrpSpPr>
        <p:cNvPr id="1" name=""/>
        <p:cNvGrpSpPr/>
        <p:nvPr/>
      </p:nvGrpSpPr>
      <p:grpSpPr>
        <a:xfrm>
          <a:off x="0" y="0"/>
          <a:ext cx="0" cy="0"/>
          <a:chOff x="0" y="0"/>
          <a:chExt cx="0" cy="0"/>
        </a:xfrm>
      </p:grpSpPr>
      <p:pic>
        <p:nvPicPr>
          <p:cNvPr id="8" name="Image 4">
            <a:extLst>
              <a:ext uri="{FF2B5EF4-FFF2-40B4-BE49-F238E27FC236}">
                <a16:creationId xmlns:a16="http://schemas.microsoft.com/office/drawing/2014/main" id="{3787C3EF-C6DC-C5BA-8ED1-9850E90397AD}"/>
              </a:ext>
            </a:extLst>
          </p:cNvPr>
          <p:cNvPicPr>
            <a:picLocks noChangeAspect="1"/>
          </p:cNvPicPr>
          <p:nvPr userDrawn="1"/>
        </p:nvPicPr>
        <p:blipFill rotWithShape="1">
          <a:blip r:embed="rId2"/>
          <a:srcRect r="6962"/>
          <a:stretch/>
        </p:blipFill>
        <p:spPr>
          <a:xfrm>
            <a:off x="0" y="0"/>
            <a:ext cx="12192000" cy="6858000"/>
          </a:xfrm>
          <a:prstGeom prst="rect">
            <a:avLst/>
          </a:prstGeom>
        </p:spPr>
      </p:pic>
      <p:pic>
        <p:nvPicPr>
          <p:cNvPr id="10" name="Image 3">
            <a:extLst>
              <a:ext uri="{FF2B5EF4-FFF2-40B4-BE49-F238E27FC236}">
                <a16:creationId xmlns:a16="http://schemas.microsoft.com/office/drawing/2014/main" id="{753EC25D-F7CA-79DE-D5C1-AA541ACA0805}"/>
              </a:ext>
            </a:extLst>
          </p:cNvPr>
          <p:cNvPicPr>
            <a:picLocks noChangeAspect="1"/>
          </p:cNvPicPr>
          <p:nvPr userDrawn="1"/>
        </p:nvPicPr>
        <p:blipFill>
          <a:blip r:embed="rId3"/>
          <a:stretch>
            <a:fillRect/>
          </a:stretch>
        </p:blipFill>
        <p:spPr>
          <a:xfrm>
            <a:off x="10472468" y="4912324"/>
            <a:ext cx="1313131" cy="1436882"/>
          </a:xfrm>
          <a:prstGeom prst="rect">
            <a:avLst/>
          </a:prstGeom>
        </p:spPr>
      </p:pic>
      <p:pic>
        <p:nvPicPr>
          <p:cNvPr id="13" name="Image 5">
            <a:extLst>
              <a:ext uri="{FF2B5EF4-FFF2-40B4-BE49-F238E27FC236}">
                <a16:creationId xmlns:a16="http://schemas.microsoft.com/office/drawing/2014/main" id="{1192EB50-3AC6-9555-5533-E86D89833283}"/>
              </a:ext>
            </a:extLst>
          </p:cNvPr>
          <p:cNvPicPr>
            <a:picLocks noChangeAspect="1"/>
          </p:cNvPicPr>
          <p:nvPr userDrawn="1"/>
        </p:nvPicPr>
        <p:blipFill>
          <a:blip r:embed="rId4"/>
          <a:stretch>
            <a:fillRect/>
          </a:stretch>
        </p:blipFill>
        <p:spPr>
          <a:xfrm>
            <a:off x="571500" y="5911886"/>
            <a:ext cx="4358463" cy="437320"/>
          </a:xfrm>
          <a:prstGeom prst="rect">
            <a:avLst/>
          </a:prstGeom>
        </p:spPr>
      </p:pic>
      <p:sp>
        <p:nvSpPr>
          <p:cNvPr id="14" name="ZoneTexte 9">
            <a:extLst>
              <a:ext uri="{FF2B5EF4-FFF2-40B4-BE49-F238E27FC236}">
                <a16:creationId xmlns:a16="http://schemas.microsoft.com/office/drawing/2014/main" id="{53246A11-81BF-4F21-DCF4-4656BAF9C611}"/>
              </a:ext>
            </a:extLst>
          </p:cNvPr>
          <p:cNvSpPr txBox="1"/>
          <p:nvPr userDrawn="1"/>
        </p:nvSpPr>
        <p:spPr>
          <a:xfrm>
            <a:off x="484450" y="6511270"/>
            <a:ext cx="5992550" cy="184666"/>
          </a:xfrm>
          <a:prstGeom prst="rect">
            <a:avLst/>
          </a:prstGeom>
          <a:noFill/>
        </p:spPr>
        <p:txBody>
          <a:bodyPr wrap="square">
            <a:spAutoFit/>
          </a:bodyPr>
          <a:lstStyle/>
          <a:p>
            <a:r>
              <a:rPr lang="fr-FR" sz="600" dirty="0" err="1">
                <a:solidFill>
                  <a:srgbClr val="676767"/>
                </a:solidFill>
              </a:rPr>
              <a:t>Mjere</a:t>
            </a:r>
            <a:r>
              <a:rPr lang="fr-FR" sz="600" dirty="0">
                <a:solidFill>
                  <a:srgbClr val="676767"/>
                </a:solidFill>
              </a:rPr>
              <a:t> </a:t>
            </a:r>
            <a:r>
              <a:rPr lang="fr-FR" sz="600" dirty="0" err="1">
                <a:solidFill>
                  <a:srgbClr val="676767"/>
                </a:solidFill>
              </a:rPr>
              <a:t>sufinancira</a:t>
            </a:r>
            <a:r>
              <a:rPr lang="fr-FR" sz="600" dirty="0">
                <a:solidFill>
                  <a:srgbClr val="676767"/>
                </a:solidFill>
              </a:rPr>
              <a:t> </a:t>
            </a:r>
            <a:r>
              <a:rPr lang="fr-FR" sz="600" dirty="0" err="1">
                <a:solidFill>
                  <a:srgbClr val="676767"/>
                </a:solidFill>
              </a:rPr>
              <a:t>Europska</a:t>
            </a:r>
            <a:r>
              <a:rPr lang="fr-FR" sz="600" dirty="0">
                <a:solidFill>
                  <a:srgbClr val="676767"/>
                </a:solidFill>
              </a:rPr>
              <a:t> </a:t>
            </a:r>
            <a:r>
              <a:rPr lang="fr-FR" sz="600" dirty="0" err="1">
                <a:solidFill>
                  <a:srgbClr val="676767"/>
                </a:solidFill>
              </a:rPr>
              <a:t>unija</a:t>
            </a:r>
            <a:r>
              <a:rPr lang="fr-FR" sz="600" dirty="0">
                <a:solidFill>
                  <a:srgbClr val="676767"/>
                </a:solidFill>
              </a:rPr>
              <a:t> </a:t>
            </a:r>
            <a:r>
              <a:rPr lang="fr-FR" sz="600" dirty="0" err="1">
                <a:solidFill>
                  <a:srgbClr val="676767"/>
                </a:solidFill>
              </a:rPr>
              <a:t>iz</a:t>
            </a:r>
            <a:r>
              <a:rPr lang="fr-FR" sz="600" dirty="0">
                <a:solidFill>
                  <a:srgbClr val="676767"/>
                </a:solidFill>
              </a:rPr>
              <a:t> </a:t>
            </a:r>
            <a:r>
              <a:rPr lang="fr-FR" sz="600" dirty="0" err="1">
                <a:solidFill>
                  <a:srgbClr val="676767"/>
                </a:solidFill>
              </a:rPr>
              <a:t>europskog</a:t>
            </a:r>
            <a:r>
              <a:rPr lang="fr-FR" sz="600" dirty="0">
                <a:solidFill>
                  <a:srgbClr val="676767"/>
                </a:solidFill>
              </a:rPr>
              <a:t> </a:t>
            </a:r>
            <a:r>
              <a:rPr lang="fr-FR" sz="600" dirty="0" err="1">
                <a:solidFill>
                  <a:srgbClr val="676767"/>
                </a:solidFill>
              </a:rPr>
              <a:t>socijalnog</a:t>
            </a:r>
            <a:r>
              <a:rPr lang="fr-FR" sz="600" dirty="0">
                <a:solidFill>
                  <a:srgbClr val="676767"/>
                </a:solidFill>
              </a:rPr>
              <a:t> fonda i </a:t>
            </a:r>
            <a:r>
              <a:rPr lang="fr-FR" sz="600" dirty="0" err="1">
                <a:solidFill>
                  <a:srgbClr val="676767"/>
                </a:solidFill>
              </a:rPr>
              <a:t>mehanizama</a:t>
            </a:r>
            <a:r>
              <a:rPr lang="fr-FR" sz="600" dirty="0">
                <a:solidFill>
                  <a:srgbClr val="676767"/>
                </a:solidFill>
              </a:rPr>
              <a:t> </a:t>
            </a:r>
            <a:r>
              <a:rPr lang="fr-FR" sz="600" dirty="0" err="1">
                <a:solidFill>
                  <a:srgbClr val="676767"/>
                </a:solidFill>
              </a:rPr>
              <a:t>za</a:t>
            </a:r>
            <a:r>
              <a:rPr lang="fr-FR" sz="600" dirty="0">
                <a:solidFill>
                  <a:srgbClr val="676767"/>
                </a:solidFill>
              </a:rPr>
              <a:t> </a:t>
            </a:r>
            <a:r>
              <a:rPr lang="fr-FR" sz="600" dirty="0" err="1">
                <a:solidFill>
                  <a:srgbClr val="676767"/>
                </a:solidFill>
              </a:rPr>
              <a:t>oporavak</a:t>
            </a:r>
            <a:r>
              <a:rPr lang="fr-FR" sz="600" dirty="0">
                <a:solidFill>
                  <a:srgbClr val="676767"/>
                </a:solidFill>
              </a:rPr>
              <a:t> i </a:t>
            </a:r>
            <a:r>
              <a:rPr lang="fr-FR" sz="600" dirty="0" err="1">
                <a:solidFill>
                  <a:srgbClr val="676767"/>
                </a:solidFill>
              </a:rPr>
              <a:t>otpornost</a:t>
            </a:r>
            <a:r>
              <a:rPr lang="fr-FR" sz="600" dirty="0">
                <a:solidFill>
                  <a:srgbClr val="676767"/>
                </a:solidFill>
              </a:rPr>
              <a:t>. </a:t>
            </a:r>
          </a:p>
        </p:txBody>
      </p:sp>
      <p:sp>
        <p:nvSpPr>
          <p:cNvPr id="15" name="Sous-titre 11">
            <a:extLst>
              <a:ext uri="{FF2B5EF4-FFF2-40B4-BE49-F238E27FC236}">
                <a16:creationId xmlns:a16="http://schemas.microsoft.com/office/drawing/2014/main" id="{3D8C72C6-4097-9BDE-4908-42F57586F979}"/>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6" name="Espace réservé du texte 9">
            <a:extLst>
              <a:ext uri="{FF2B5EF4-FFF2-40B4-BE49-F238E27FC236}">
                <a16:creationId xmlns:a16="http://schemas.microsoft.com/office/drawing/2014/main" id="{07A269BC-42C6-C7FD-95AA-756417F15B77}"/>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41553073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ranzicijski slide (bijela)">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8978232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ranzicijski slide (zelena)">
    <p:bg>
      <p:bgPr>
        <a:solidFill>
          <a:srgbClr val="39B44A"/>
        </a:solidFill>
        <a:effectLst/>
      </p:bgPr>
    </p:bg>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39963219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ranzicijski slide (siva)">
    <p:bg>
      <p:bgPr>
        <a:solidFill>
          <a:srgbClr val="B3B2B3"/>
        </a:solidFill>
        <a:effectLst/>
      </p:bgPr>
    </p:bg>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5126584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ranzicijski slide (plava)">
    <p:bg>
      <p:bgPr>
        <a:solidFill>
          <a:srgbClr val="06A1DC"/>
        </a:solidFill>
        <a:effectLst/>
      </p:bgPr>
    </p:bg>
    <p:spTree>
      <p:nvGrpSpPr>
        <p:cNvPr id="1" name=""/>
        <p:cNvGrpSpPr/>
        <p:nvPr/>
      </p:nvGrpSpPr>
      <p:grpSpPr>
        <a:xfrm>
          <a:off x="0" y="0"/>
          <a:ext cx="0" cy="0"/>
          <a:chOff x="0" y="0"/>
          <a:chExt cx="0" cy="0"/>
        </a:xfrm>
      </p:grpSpPr>
      <p:sp>
        <p:nvSpPr>
          <p:cNvPr id="8" name="Sous-titre 11">
            <a:extLst>
              <a:ext uri="{FF2B5EF4-FFF2-40B4-BE49-F238E27FC236}">
                <a16:creationId xmlns:a16="http://schemas.microsoft.com/office/drawing/2014/main" id="{62BD2045-79AA-C220-7FCB-E075529903AF}"/>
              </a:ext>
            </a:extLst>
          </p:cNvPr>
          <p:cNvSpPr>
            <a:spLocks noGrp="1"/>
          </p:cNvSpPr>
          <p:nvPr>
            <p:ph type="subTitle" idx="1"/>
          </p:nvPr>
        </p:nvSpPr>
        <p:spPr>
          <a:xfrm>
            <a:off x="571500" y="4744311"/>
            <a:ext cx="6718300" cy="1102895"/>
          </a:xfrm>
        </p:spPr>
        <p:txBody>
          <a:bodyPr>
            <a:normAutofit/>
          </a:bodyPr>
          <a:lstStyle>
            <a:lvl1pPr marL="0" indent="0">
              <a:buNone/>
              <a:defRPr sz="1800" b="0" i="0">
                <a:solidFill>
                  <a:schemeClr val="bg1"/>
                </a:solidFill>
                <a:latin typeface="ClanPro-Book" panose="020B0604020101020102" pitchFamily="34" charset="-18"/>
              </a:defRPr>
            </a:lvl1pPr>
          </a:lstStyle>
          <a:p>
            <a:pPr algn="l"/>
            <a:endParaRPr lang="fr-FR" sz="1600" dirty="0">
              <a:latin typeface="ClanPro-Medium" panose="020B0604020101020102" pitchFamily="34" charset="77"/>
            </a:endParaRPr>
          </a:p>
        </p:txBody>
      </p:sp>
      <p:sp>
        <p:nvSpPr>
          <p:cNvPr id="10" name="Espace réservé du texte 9">
            <a:extLst>
              <a:ext uri="{FF2B5EF4-FFF2-40B4-BE49-F238E27FC236}">
                <a16:creationId xmlns:a16="http://schemas.microsoft.com/office/drawing/2014/main" id="{E9DCDC8F-50B7-3298-6CF2-A0F7993AB0BC}"/>
              </a:ext>
            </a:extLst>
          </p:cNvPr>
          <p:cNvSpPr>
            <a:spLocks noGrp="1"/>
          </p:cNvSpPr>
          <p:nvPr>
            <p:ph type="body" sz="quarter" idx="13" hasCustomPrompt="1"/>
          </p:nvPr>
        </p:nvSpPr>
        <p:spPr>
          <a:xfrm>
            <a:off x="571500" y="889000"/>
            <a:ext cx="7099300" cy="3357536"/>
          </a:xfrm>
        </p:spPr>
        <p:txBody>
          <a:bodyPr>
            <a:noAutofit/>
          </a:bodyPr>
          <a:lstStyle>
            <a:lvl1pPr marL="0" indent="0">
              <a:lnSpc>
                <a:spcPct val="90000"/>
              </a:lnSpc>
              <a:buNone/>
              <a:defRPr sz="8000" b="1" i="0">
                <a:solidFill>
                  <a:schemeClr val="bg1"/>
                </a:solidFill>
                <a:latin typeface="ClanPro-Bold" panose="020B0804020101020102" pitchFamily="34" charset="-18"/>
              </a:defRPr>
            </a:lvl1pPr>
          </a:lstStyle>
          <a:p>
            <a:pPr lvl="0"/>
            <a:r>
              <a:rPr lang="fr-FR" dirty="0"/>
              <a:t>Click to </a:t>
            </a:r>
            <a:r>
              <a:rPr lang="fr-FR" dirty="0" err="1"/>
              <a:t>add</a:t>
            </a:r>
            <a:r>
              <a:rPr lang="fr-FR" dirty="0"/>
              <a:t> a </a:t>
            </a:r>
            <a:r>
              <a:rPr lang="fr-FR" dirty="0" err="1"/>
              <a:t>tittle</a:t>
            </a:r>
            <a:r>
              <a:rPr lang="fr-FR" dirty="0"/>
              <a:t> Lorem ipsum</a:t>
            </a:r>
          </a:p>
        </p:txBody>
      </p:sp>
    </p:spTree>
    <p:extLst>
      <p:ext uri="{BB962C8B-B14F-4D97-AF65-F5344CB8AC3E}">
        <p14:creationId xmlns:p14="http://schemas.microsoft.com/office/powerpoint/2010/main" val="20416621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ekstualni slide (bijel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lvl1pPr>
            <a:lvl2pPr>
              <a:defRPr sz="1200"/>
            </a:lvl2pPr>
            <a:lvl3pPr>
              <a:defRPr sz="1100"/>
            </a:lvl3pPr>
            <a:lvl4pPr>
              <a:defRPr sz="1050"/>
            </a:lvl4pPr>
            <a:lvl5pPr>
              <a:defRPr sz="1050"/>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95204731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ekstualni slide (sivi)">
    <p:bg>
      <p:bgPr>
        <a:solidFill>
          <a:srgbClr val="B3B2B3"/>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10800370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ekstualni slide (zeleni)">
    <p:bg>
      <p:bgPr>
        <a:solidFill>
          <a:srgbClr val="39B44A"/>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95D84C-4C9E-136D-FEEE-9796895D070C}"/>
              </a:ext>
            </a:extLst>
          </p:cNvPr>
          <p:cNvSpPr>
            <a:spLocks noGrp="1"/>
          </p:cNvSpPr>
          <p:nvPr>
            <p:ph type="title" hasCustomPrompt="1"/>
          </p:nvPr>
        </p:nvSpPr>
        <p:spPr/>
        <p:txBody>
          <a:bodyPr>
            <a:noAutofit/>
          </a:bodyPr>
          <a:lstStyle>
            <a:lvl1pPr>
              <a:defRPr sz="4800" b="1">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7A964C9C-AA93-1A36-4A7A-2BD6B53CE639}"/>
              </a:ext>
            </a:extLst>
          </p:cNvPr>
          <p:cNvSpPr>
            <a:spLocks noGrp="1"/>
          </p:cNvSpPr>
          <p:nvPr>
            <p:ph idx="1"/>
          </p:nvPr>
        </p:nvSpPr>
        <p:spPr>
          <a:noFill/>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9238069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Pola-pola (tekst lijevo; bijeli-tamni)">
    <p:bg>
      <p:bgPr>
        <a:solidFill>
          <a:schemeClr val="bg1"/>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838200" y="365125"/>
            <a:ext cx="4305300" cy="1325563"/>
          </a:xfrm>
        </p:spPr>
        <p:txBody>
          <a:bodyPr>
            <a:normAutofit/>
          </a:bodyPr>
          <a:lstStyle>
            <a:lvl1pPr>
              <a:defRPr sz="3200" b="1">
                <a:solidFill>
                  <a:srgbClr val="231F20"/>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4305300" cy="4351338"/>
          </a:xfrm>
        </p:spPr>
        <p:txBody>
          <a:bodyPr anchor="b" anchorCtr="0">
            <a:normAutofit/>
          </a:bodyPr>
          <a:lstStyle>
            <a:lvl1pPr>
              <a:defRPr sz="1400">
                <a:solidFill>
                  <a:srgbClr val="231F20"/>
                </a:solidFill>
              </a:defRPr>
            </a:lvl1pPr>
            <a:lvl2pPr>
              <a:defRPr sz="1200">
                <a:solidFill>
                  <a:srgbClr val="231F20"/>
                </a:solidFill>
              </a:defRPr>
            </a:lvl2pPr>
            <a:lvl3pPr>
              <a:defRPr sz="1100">
                <a:solidFill>
                  <a:srgbClr val="231F20"/>
                </a:solidFill>
              </a:defRPr>
            </a:lvl3pPr>
            <a:lvl4pPr>
              <a:defRPr sz="1050">
                <a:solidFill>
                  <a:srgbClr val="231F20"/>
                </a:solidFill>
              </a:defRPr>
            </a:lvl4pPr>
            <a:lvl5pPr>
              <a:defRPr sz="1050">
                <a:solidFill>
                  <a:srgbClr val="231F20"/>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6096000" y="0"/>
            <a:ext cx="6095999" cy="6858000"/>
          </a:xfrm>
          <a:solidFill>
            <a:schemeClr val="tx1"/>
          </a:solidFill>
        </p:spPr>
        <p:txBody>
          <a:bodyPr anchor="b" anchorCtr="0">
            <a:normAutofit/>
          </a:bodyPr>
          <a:lstStyle>
            <a:lvl1pPr marL="0" indent="0">
              <a:buNone/>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endParaRPr lang="hr-HR" dirty="0"/>
          </a:p>
        </p:txBody>
      </p:sp>
    </p:spTree>
    <p:extLst>
      <p:ext uri="{BB962C8B-B14F-4D97-AF65-F5344CB8AC3E}">
        <p14:creationId xmlns:p14="http://schemas.microsoft.com/office/powerpoint/2010/main" val="15356976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Pola-pola (tekst desno; bijeli)">
    <p:bg>
      <p:bgPr>
        <a:solidFill>
          <a:schemeClr val="bg1"/>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6961088" y="365125"/>
            <a:ext cx="4415124" cy="1325563"/>
          </a:xfrm>
        </p:spPr>
        <p:txBody>
          <a:bodyPr>
            <a:normAutofit/>
          </a:bodyPr>
          <a:lstStyle>
            <a:lvl1pPr>
              <a:defRPr sz="3200">
                <a:solidFill>
                  <a:schemeClr val="tx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6961088" y="1825625"/>
            <a:ext cx="4415124"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0" y="0"/>
            <a:ext cx="6096000" cy="6858000"/>
          </a:xfrm>
        </p:spPr>
        <p:txBody>
          <a:bodyPr anchor="b" anchorCtr="0">
            <a:normAutofit/>
          </a:bodyPr>
          <a:lstStyle>
            <a:lvl1pPr marL="0" indent="0">
              <a:buNone/>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endParaRPr lang="hr-HR" dirty="0"/>
          </a:p>
        </p:txBody>
      </p:sp>
    </p:spTree>
    <p:extLst>
      <p:ext uri="{BB962C8B-B14F-4D97-AF65-F5344CB8AC3E}">
        <p14:creationId xmlns:p14="http://schemas.microsoft.com/office/powerpoint/2010/main" val="341103820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Dva stupca">
    <p:bg>
      <p:bgPr>
        <a:solidFill>
          <a:schemeClr val="bg1"/>
        </a:solidFill>
        <a:effectLst/>
      </p:bgPr>
    </p:bg>
    <p:spTree>
      <p:nvGrpSpPr>
        <p:cNvPr id="1" name=""/>
        <p:cNvGrpSpPr/>
        <p:nvPr/>
      </p:nvGrpSpPr>
      <p:grpSpPr>
        <a:xfrm>
          <a:off x="0" y="0"/>
          <a:ext cx="0" cy="0"/>
          <a:chOff x="0" y="0"/>
          <a:chExt cx="0" cy="0"/>
        </a:xfrm>
      </p:grpSpPr>
      <p:sp>
        <p:nvSpPr>
          <p:cNvPr id="5" name="Pravokutnik 4">
            <a:extLst>
              <a:ext uri="{FF2B5EF4-FFF2-40B4-BE49-F238E27FC236}">
                <a16:creationId xmlns:a16="http://schemas.microsoft.com/office/drawing/2014/main" id="{34A4FA7C-859A-28A5-041C-0D520B5FDD2E}"/>
              </a:ext>
            </a:extLst>
          </p:cNvPr>
          <p:cNvSpPr/>
          <p:nvPr userDrawn="1"/>
        </p:nvSpPr>
        <p:spPr>
          <a:xfrm>
            <a:off x="0" y="0"/>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a:xfrm>
            <a:off x="838200" y="365125"/>
            <a:ext cx="4305300" cy="1325563"/>
          </a:xfrm>
        </p:spPr>
        <p:txBody>
          <a:bodyPr>
            <a:normAutofit/>
          </a:bodyPr>
          <a:lstStyle>
            <a:lvl1pPr>
              <a:defRPr sz="3200">
                <a:solidFill>
                  <a:schemeClr val="bg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4305300" cy="4351338"/>
          </a:xfrm>
        </p:spPr>
        <p:txBody>
          <a:bodyPr anchor="b"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7048498" y="1825625"/>
            <a:ext cx="4305301"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7" name="Rezervirano mjesto sadržaja 3">
            <a:extLst>
              <a:ext uri="{FF2B5EF4-FFF2-40B4-BE49-F238E27FC236}">
                <a16:creationId xmlns:a16="http://schemas.microsoft.com/office/drawing/2014/main" id="{9A51290A-4807-7FB4-E72C-8A7994838497}"/>
              </a:ext>
            </a:extLst>
          </p:cNvPr>
          <p:cNvSpPr>
            <a:spLocks noGrp="1"/>
          </p:cNvSpPr>
          <p:nvPr>
            <p:ph sz="half" idx="10" hasCustomPrompt="1"/>
          </p:nvPr>
        </p:nvSpPr>
        <p:spPr>
          <a:xfrm>
            <a:off x="7048498" y="365123"/>
            <a:ext cx="4305301" cy="1325564"/>
          </a:xfrm>
        </p:spPr>
        <p:txBody>
          <a:bodyPr anchor="ctr" anchorCtr="0">
            <a:normAutofit/>
          </a:bodyPr>
          <a:lstStyle>
            <a:lvl1pPr marL="0" indent="0">
              <a:buNone/>
              <a:defRPr sz="3200" b="1">
                <a:solidFill>
                  <a:schemeClr val="tx1"/>
                </a:solidFill>
                <a:latin typeface="+mj-lt"/>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hr-HR" dirty="0"/>
              <a:t>Naslov </a:t>
            </a:r>
            <a:r>
              <a:rPr lang="hr-HR" dirty="0" err="1"/>
              <a:t>slidea</a:t>
            </a:r>
            <a:endParaRPr lang="hr-HR" dirty="0"/>
          </a:p>
        </p:txBody>
      </p:sp>
    </p:spTree>
    <p:extLst>
      <p:ext uri="{BB962C8B-B14F-4D97-AF65-F5344CB8AC3E}">
        <p14:creationId xmlns:p14="http://schemas.microsoft.com/office/powerpoint/2010/main" val="10692881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ri stupca (objekt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tx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22968488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ri stupca (sivi)">
    <p:bg>
      <p:bgPr>
        <a:solidFill>
          <a:srgbClr val="B3B2B3"/>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solidFill>
                  <a:schemeClr val="bg1"/>
                </a:solidFill>
              </a:defRPr>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10509393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ri stupca (zeleni)">
    <p:bg>
      <p:bgPr>
        <a:solidFill>
          <a:srgbClr val="39B44A"/>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CC4A153-619A-44FF-2B91-9610654C1F17}"/>
              </a:ext>
            </a:extLst>
          </p:cNvPr>
          <p:cNvSpPr>
            <a:spLocks noGrp="1"/>
          </p:cNvSpPr>
          <p:nvPr>
            <p:ph type="title" hasCustomPrompt="1"/>
          </p:nvPr>
        </p:nvSpPr>
        <p:spPr/>
        <p:txBody>
          <a:bodyPr/>
          <a:lstStyle>
            <a:lvl1pPr>
              <a:defRPr b="1">
                <a:solidFill>
                  <a:schemeClr val="bg1"/>
                </a:solidFill>
              </a:defRPr>
            </a:lvl1pPr>
          </a:lstStyle>
          <a:p>
            <a:r>
              <a:rPr lang="hr-HR" dirty="0"/>
              <a:t>Naslov </a:t>
            </a:r>
            <a:r>
              <a:rPr lang="hr-HR" dirty="0" err="1"/>
              <a:t>slidea</a:t>
            </a:r>
            <a:endParaRPr lang="hr-HR" dirty="0"/>
          </a:p>
        </p:txBody>
      </p:sp>
      <p:sp>
        <p:nvSpPr>
          <p:cNvPr id="3" name="Content Placeholder 2">
            <a:extLst>
              <a:ext uri="{FF2B5EF4-FFF2-40B4-BE49-F238E27FC236}">
                <a16:creationId xmlns:a16="http://schemas.microsoft.com/office/drawing/2014/main" id="{1B7EF1B2-54C4-E0F6-D1A0-6AA99DE609D7}"/>
              </a:ext>
            </a:extLst>
          </p:cNvPr>
          <p:cNvSpPr>
            <a:spLocks noGrp="1"/>
          </p:cNvSpPr>
          <p:nvPr>
            <p:ph sz="quarter" idx="10"/>
          </p:nvPr>
        </p:nvSpPr>
        <p:spPr>
          <a:xfrm>
            <a:off x="97137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4" name="Content Placeholder 2">
            <a:extLst>
              <a:ext uri="{FF2B5EF4-FFF2-40B4-BE49-F238E27FC236}">
                <a16:creationId xmlns:a16="http://schemas.microsoft.com/office/drawing/2014/main" id="{A4F28042-EE0A-35A1-51E3-303DF116DA96}"/>
              </a:ext>
            </a:extLst>
          </p:cNvPr>
          <p:cNvSpPr>
            <a:spLocks noGrp="1"/>
          </p:cNvSpPr>
          <p:nvPr>
            <p:ph sz="quarter" idx="11"/>
          </p:nvPr>
        </p:nvSpPr>
        <p:spPr>
          <a:xfrm>
            <a:off x="4489480"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5" name="Content Placeholder 2">
            <a:extLst>
              <a:ext uri="{FF2B5EF4-FFF2-40B4-BE49-F238E27FC236}">
                <a16:creationId xmlns:a16="http://schemas.microsoft.com/office/drawing/2014/main" id="{C0423ACE-A3BF-1682-6A02-A503117F783B}"/>
              </a:ext>
            </a:extLst>
          </p:cNvPr>
          <p:cNvSpPr>
            <a:spLocks noGrp="1"/>
          </p:cNvSpPr>
          <p:nvPr>
            <p:ph sz="quarter" idx="12"/>
          </p:nvPr>
        </p:nvSpPr>
        <p:spPr>
          <a:xfrm>
            <a:off x="7998712" y="2144075"/>
            <a:ext cx="3213040" cy="1763891"/>
          </a:xfrm>
          <a:prstGeom prst="rect">
            <a:avLst/>
          </a:prstGeom>
          <a:solidFill>
            <a:schemeClr val="bg2"/>
          </a:solidFill>
        </p:spPr>
        <p:txBody>
          <a:bodyPr/>
          <a:lstStyle>
            <a:lvl1pPr>
              <a:defRPr b="0" i="0">
                <a:latin typeface="Arial" panose="020B0604020202020204" pitchFamily="34" charset="0"/>
                <a:cs typeface="Arial" panose="020B0604020202020204" pitchFamily="34" charset="0"/>
              </a:defRPr>
            </a:lvl1pPr>
          </a:lstStyle>
          <a:p>
            <a:pPr lvl="0"/>
            <a:endParaRPr lang="en-GB" dirty="0"/>
          </a:p>
        </p:txBody>
      </p:sp>
      <p:sp>
        <p:nvSpPr>
          <p:cNvPr id="6" name="Text Placeholder 4">
            <a:extLst>
              <a:ext uri="{FF2B5EF4-FFF2-40B4-BE49-F238E27FC236}">
                <a16:creationId xmlns:a16="http://schemas.microsoft.com/office/drawing/2014/main" id="{2653287C-F89D-D642-AF49-636B92EE6F9A}"/>
              </a:ext>
            </a:extLst>
          </p:cNvPr>
          <p:cNvSpPr>
            <a:spLocks noGrp="1"/>
          </p:cNvSpPr>
          <p:nvPr>
            <p:ph type="body" sz="quarter" idx="13"/>
          </p:nvPr>
        </p:nvSpPr>
        <p:spPr>
          <a:xfrm>
            <a:off x="971370" y="4083729"/>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7" name="Text Placeholder 4">
            <a:extLst>
              <a:ext uri="{FF2B5EF4-FFF2-40B4-BE49-F238E27FC236}">
                <a16:creationId xmlns:a16="http://schemas.microsoft.com/office/drawing/2014/main" id="{2B042DB9-B76E-EB47-86E0-AFBEE9F97EF7}"/>
              </a:ext>
            </a:extLst>
          </p:cNvPr>
          <p:cNvSpPr>
            <a:spLocks noGrp="1"/>
          </p:cNvSpPr>
          <p:nvPr>
            <p:ph type="body" sz="quarter" idx="14"/>
          </p:nvPr>
        </p:nvSpPr>
        <p:spPr>
          <a:xfrm>
            <a:off x="4489480" y="4070441"/>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
        <p:nvSpPr>
          <p:cNvPr id="8" name="Text Placeholder 4">
            <a:extLst>
              <a:ext uri="{FF2B5EF4-FFF2-40B4-BE49-F238E27FC236}">
                <a16:creationId xmlns:a16="http://schemas.microsoft.com/office/drawing/2014/main" id="{CD510C37-239E-002E-653A-DFE76DB555EF}"/>
              </a:ext>
            </a:extLst>
          </p:cNvPr>
          <p:cNvSpPr>
            <a:spLocks noGrp="1"/>
          </p:cNvSpPr>
          <p:nvPr>
            <p:ph type="body" sz="quarter" idx="15"/>
          </p:nvPr>
        </p:nvSpPr>
        <p:spPr>
          <a:xfrm>
            <a:off x="7998712" y="4057153"/>
            <a:ext cx="3213040" cy="2087958"/>
          </a:xfrm>
          <a:prstGeom prst="rect">
            <a:avLst/>
          </a:prstGeom>
        </p:spPr>
        <p:txBody>
          <a:bodyPr anchor="t" anchorCtr="0">
            <a:normAutofit/>
          </a:bodyPr>
          <a:lstStyle>
            <a:lvl1pPr marL="0" indent="0">
              <a:buNone/>
              <a:defRPr sz="1200" b="0" i="0">
                <a:solidFill>
                  <a:schemeClr val="bg1"/>
                </a:solidFill>
                <a:latin typeface="ClanPro-Book" panose="020B0604020101020102" pitchFamily="34" charset="-18"/>
                <a:ea typeface="Open Sans Light" pitchFamily="2" charset="0"/>
                <a:cs typeface="Open Sans Light" pitchFamily="2" charset="0"/>
              </a:defRPr>
            </a:lvl1pPr>
          </a:lstStyle>
          <a:p>
            <a:pPr lvl="0"/>
            <a:r>
              <a:rPr lang="hr-HR" dirty="0"/>
              <a:t>Kliknite da biste uredili matrice</a:t>
            </a:r>
          </a:p>
        </p:txBody>
      </p:sp>
    </p:spTree>
    <p:extLst>
      <p:ext uri="{BB962C8B-B14F-4D97-AF65-F5344CB8AC3E}">
        <p14:creationId xmlns:p14="http://schemas.microsoft.com/office/powerpoint/2010/main" val="239922463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Dva stupca (jedan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65EE885-84DD-4C9A-8FFD-B54526E2ADAC}"/>
              </a:ext>
            </a:extLst>
          </p:cNvPr>
          <p:cNvSpPr>
            <a:spLocks noGrp="1"/>
          </p:cNvSpPr>
          <p:nvPr>
            <p:ph type="title" hasCustomPrompt="1"/>
          </p:nvPr>
        </p:nvSpPr>
        <p:spPr/>
        <p:txBody>
          <a:bodyPr/>
          <a:lstStyle>
            <a:lvl1pPr>
              <a:defRPr>
                <a:solidFill>
                  <a:schemeClr val="tx1"/>
                </a:solidFill>
              </a:defRPr>
            </a:lvl1pPr>
          </a:lstStyle>
          <a:p>
            <a:r>
              <a:rPr lang="hr-HR" dirty="0"/>
              <a:t>Naslov </a:t>
            </a:r>
            <a:r>
              <a:rPr lang="hr-HR" dirty="0" err="1"/>
              <a:t>slidea</a:t>
            </a:r>
            <a:endParaRPr lang="hr-HR" dirty="0"/>
          </a:p>
        </p:txBody>
      </p:sp>
      <p:sp>
        <p:nvSpPr>
          <p:cNvPr id="3" name="Rezervirano mjesto sadržaja 2">
            <a:extLst>
              <a:ext uri="{FF2B5EF4-FFF2-40B4-BE49-F238E27FC236}">
                <a16:creationId xmlns:a16="http://schemas.microsoft.com/office/drawing/2014/main" id="{D4760A41-8EEB-D12F-E315-9E01A7901F29}"/>
              </a:ext>
            </a:extLst>
          </p:cNvPr>
          <p:cNvSpPr>
            <a:spLocks noGrp="1"/>
          </p:cNvSpPr>
          <p:nvPr>
            <p:ph sz="half" idx="1"/>
          </p:nvPr>
        </p:nvSpPr>
        <p:spPr>
          <a:xfrm>
            <a:off x="838200" y="1825625"/>
            <a:ext cx="5181600"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4" name="Rezervirano mjesto sadržaja 3">
            <a:extLst>
              <a:ext uri="{FF2B5EF4-FFF2-40B4-BE49-F238E27FC236}">
                <a16:creationId xmlns:a16="http://schemas.microsoft.com/office/drawing/2014/main" id="{690AF4F8-BBEA-A6B8-2698-715961656828}"/>
              </a:ext>
            </a:extLst>
          </p:cNvPr>
          <p:cNvSpPr>
            <a:spLocks noGrp="1"/>
          </p:cNvSpPr>
          <p:nvPr>
            <p:ph sz="half" idx="2"/>
          </p:nvPr>
        </p:nvSpPr>
        <p:spPr>
          <a:xfrm>
            <a:off x="6172200" y="1825625"/>
            <a:ext cx="5181600" cy="4351338"/>
          </a:xfrm>
        </p:spPr>
        <p:txBody>
          <a:bodyPr anchor="b"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25959027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tle Image and content">
    <p:spTree>
      <p:nvGrpSpPr>
        <p:cNvPr id="1" name=""/>
        <p:cNvGrpSpPr/>
        <p:nvPr/>
      </p:nvGrpSpPr>
      <p:grpSpPr>
        <a:xfrm>
          <a:off x="0" y="0"/>
          <a:ext cx="0" cy="0"/>
          <a:chOff x="0" y="0"/>
          <a:chExt cx="0" cy="0"/>
        </a:xfrm>
      </p:grpSpPr>
      <p:sp>
        <p:nvSpPr>
          <p:cNvPr id="15" name="Espace réservé pour une image  14">
            <a:extLst>
              <a:ext uri="{FF2B5EF4-FFF2-40B4-BE49-F238E27FC236}">
                <a16:creationId xmlns:a16="http://schemas.microsoft.com/office/drawing/2014/main" id="{8FC08ADE-1240-D044-8D99-C826C67559A7}"/>
              </a:ext>
            </a:extLst>
          </p:cNvPr>
          <p:cNvSpPr>
            <a:spLocks noGrp="1"/>
          </p:cNvSpPr>
          <p:nvPr>
            <p:ph type="pic" sz="quarter" idx="10"/>
          </p:nvPr>
        </p:nvSpPr>
        <p:spPr>
          <a:xfrm>
            <a:off x="231775" y="287337"/>
            <a:ext cx="11747500" cy="1839845"/>
          </a:xfrm>
        </p:spPr>
        <p:txBody>
          <a:bodyPr/>
          <a:lstStyle/>
          <a:p>
            <a:endParaRPr lang="fr-FR" dirty="0"/>
          </a:p>
        </p:txBody>
      </p:sp>
      <p:sp>
        <p:nvSpPr>
          <p:cNvPr id="17" name="Espace réservé du texte 9">
            <a:extLst>
              <a:ext uri="{FF2B5EF4-FFF2-40B4-BE49-F238E27FC236}">
                <a16:creationId xmlns:a16="http://schemas.microsoft.com/office/drawing/2014/main" id="{4D323FB2-2D02-953D-D383-52884B90F3B1}"/>
              </a:ext>
            </a:extLst>
          </p:cNvPr>
          <p:cNvSpPr>
            <a:spLocks noGrp="1"/>
          </p:cNvSpPr>
          <p:nvPr>
            <p:ph type="body" sz="quarter" idx="13" hasCustomPrompt="1"/>
          </p:nvPr>
        </p:nvSpPr>
        <p:spPr>
          <a:xfrm>
            <a:off x="463084" y="2348745"/>
            <a:ext cx="4165244" cy="4052055"/>
          </a:xfrm>
        </p:spPr>
        <p:txBody>
          <a:bodyPr>
            <a:noAutofit/>
          </a:bodyPr>
          <a:lstStyle>
            <a:lvl1pPr marL="0" indent="0">
              <a:lnSpc>
                <a:spcPct val="90000"/>
              </a:lnSpc>
              <a:buNone/>
              <a:defRPr sz="7500" b="1" i="0">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3" name="Rezervirano mjesto sadržaja 2">
            <a:extLst>
              <a:ext uri="{FF2B5EF4-FFF2-40B4-BE49-F238E27FC236}">
                <a16:creationId xmlns:a16="http://schemas.microsoft.com/office/drawing/2014/main" id="{B8350EF9-B46C-403C-4804-7CF1448225DD}"/>
              </a:ext>
            </a:extLst>
          </p:cNvPr>
          <p:cNvSpPr>
            <a:spLocks noGrp="1"/>
          </p:cNvSpPr>
          <p:nvPr>
            <p:ph sz="half" idx="1" hasCustomPrompt="1"/>
          </p:nvPr>
        </p:nvSpPr>
        <p:spPr>
          <a:xfrm>
            <a:off x="5084379" y="2348745"/>
            <a:ext cx="6644537" cy="4052055"/>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69935443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Focus">
    <p:bg>
      <p:bgPr>
        <a:solidFill>
          <a:schemeClr val="bg2"/>
        </a:solidFill>
        <a:effectLst/>
      </p:bgPr>
    </p:bg>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rgbClr val="D22226"/>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39842197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Focus 2">
    <p:bg>
      <p:bgPr>
        <a:solidFill>
          <a:srgbClr val="39B44A"/>
        </a:solidFill>
        <a:effectLst/>
      </p:bgPr>
    </p:bg>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chemeClr val="bg1"/>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10042726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Focus 3">
    <p:bg>
      <p:bgPr>
        <a:solidFill>
          <a:srgbClr val="D22226"/>
        </a:solidFill>
        <a:effectLst/>
      </p:bgPr>
    </p:bg>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7F183837-C2A4-69C9-592F-83A6F5D5E1C2}"/>
              </a:ext>
            </a:extLst>
          </p:cNvPr>
          <p:cNvSpPr>
            <a:spLocks noGrp="1"/>
          </p:cNvSpPr>
          <p:nvPr>
            <p:ph type="body" sz="quarter" idx="10"/>
          </p:nvPr>
        </p:nvSpPr>
        <p:spPr>
          <a:xfrm>
            <a:off x="986669" y="1346084"/>
            <a:ext cx="10218662" cy="4165832"/>
          </a:xfrm>
        </p:spPr>
        <p:txBody>
          <a:bodyPr>
            <a:normAutofit/>
          </a:bodyPr>
          <a:lstStyle>
            <a:lvl1pPr marL="0" indent="0">
              <a:buNone/>
              <a:defRPr sz="6000" b="1">
                <a:solidFill>
                  <a:schemeClr val="bg1"/>
                </a:solidFill>
                <a:latin typeface="ClanPro-Bold" panose="020B0804020101020102" pitchFamily="34" charset="-18"/>
              </a:defRPr>
            </a:lvl1pPr>
          </a:lstStyle>
          <a:p>
            <a:pPr lvl="0"/>
            <a:r>
              <a:rPr lang="fr-FR" dirty="0"/>
              <a:t>Cliquez pour modifier les styles du texte du masque</a:t>
            </a:r>
          </a:p>
        </p:txBody>
      </p:sp>
    </p:spTree>
    <p:extLst>
      <p:ext uri="{BB962C8B-B14F-4D97-AF65-F5344CB8AC3E}">
        <p14:creationId xmlns:p14="http://schemas.microsoft.com/office/powerpoint/2010/main" val="7303191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Image &amp; content (bijeli)">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accent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61250076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Image &amp; content (sivi)">
    <p:bg>
      <p:bgPr>
        <a:solidFill>
          <a:srgbClr val="B3B2B3"/>
        </a:solidFill>
        <a:effectLst/>
      </p:bgPr>
    </p:bg>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solidFill>
                  <a:schemeClr val="bg1"/>
                </a:solidFill>
              </a:defRPr>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accent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16977055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Image &amp; content (plavi)">
    <p:bg>
      <p:bgPr>
        <a:solidFill>
          <a:srgbClr val="06A1DC"/>
        </a:solidFill>
        <a:effectLst/>
      </p:bgPr>
    </p:bg>
    <p:spTree>
      <p:nvGrpSpPr>
        <p:cNvPr id="1" name=""/>
        <p:cNvGrpSpPr/>
        <p:nvPr/>
      </p:nvGrpSpPr>
      <p:grpSpPr>
        <a:xfrm>
          <a:off x="0" y="0"/>
          <a:ext cx="0" cy="0"/>
          <a:chOff x="0" y="0"/>
          <a:chExt cx="0" cy="0"/>
        </a:xfrm>
      </p:grpSpPr>
      <p:sp>
        <p:nvSpPr>
          <p:cNvPr id="22" name="Espace réservé du texte 21">
            <a:extLst>
              <a:ext uri="{FF2B5EF4-FFF2-40B4-BE49-F238E27FC236}">
                <a16:creationId xmlns:a16="http://schemas.microsoft.com/office/drawing/2014/main" id="{47F61A86-AC51-EAB4-A356-96797DA54523}"/>
              </a:ext>
            </a:extLst>
          </p:cNvPr>
          <p:cNvSpPr>
            <a:spLocks noGrp="1"/>
          </p:cNvSpPr>
          <p:nvPr>
            <p:ph type="body" sz="quarter" idx="14" hasCustomPrompt="1"/>
          </p:nvPr>
        </p:nvSpPr>
        <p:spPr>
          <a:xfrm>
            <a:off x="541868" y="1584672"/>
            <a:ext cx="3860800" cy="436562"/>
          </a:xfrm>
        </p:spPr>
        <p:txBody>
          <a:bodyPr>
            <a:noAutofit/>
          </a:bodyPr>
          <a:lstStyle>
            <a:lvl1pPr>
              <a:defRPr sz="2000" b="1">
                <a:solidFill>
                  <a:schemeClr val="bg1"/>
                </a:solidFill>
              </a:defRPr>
            </a:lvl1pPr>
            <a:lvl2pPr>
              <a:defRPr sz="1800"/>
            </a:lvl2pPr>
            <a:lvl3pPr>
              <a:defRPr sz="1600"/>
            </a:lvl3pPr>
            <a:lvl4pPr>
              <a:defRPr sz="1400"/>
            </a:lvl4pPr>
            <a:lvl5pPr>
              <a:defRPr sz="1400"/>
            </a:lvl5pPr>
          </a:lstStyle>
          <a:p>
            <a:pPr lvl="0"/>
            <a:r>
              <a:rPr lang="fr-FR" dirty="0"/>
              <a:t>Lorem ipsum </a:t>
            </a:r>
            <a:r>
              <a:rPr lang="fr-FR" dirty="0" err="1"/>
              <a:t>dolor</a:t>
            </a:r>
            <a:r>
              <a:rPr lang="fr-FR" dirty="0"/>
              <a:t> si </a:t>
            </a:r>
            <a:r>
              <a:rPr lang="fr-FR" dirty="0" err="1"/>
              <a:t>amet</a:t>
            </a:r>
            <a:endParaRPr lang="fr-FR" dirty="0"/>
          </a:p>
        </p:txBody>
      </p:sp>
      <p:sp>
        <p:nvSpPr>
          <p:cNvPr id="15" name="Espace réservé pour une image  14">
            <a:extLst>
              <a:ext uri="{FF2B5EF4-FFF2-40B4-BE49-F238E27FC236}">
                <a16:creationId xmlns:a16="http://schemas.microsoft.com/office/drawing/2014/main" id="{13BD704E-67E4-32C4-7190-895996968C43}"/>
              </a:ext>
            </a:extLst>
          </p:cNvPr>
          <p:cNvSpPr>
            <a:spLocks noGrp="1"/>
          </p:cNvSpPr>
          <p:nvPr>
            <p:ph type="pic" sz="quarter" idx="10"/>
          </p:nvPr>
        </p:nvSpPr>
        <p:spPr>
          <a:xfrm>
            <a:off x="6402389" y="0"/>
            <a:ext cx="5789612" cy="6858000"/>
          </a:xfrm>
        </p:spPr>
        <p:txBody>
          <a:bodyPr/>
          <a:lstStyle/>
          <a:p>
            <a:endParaRPr lang="fr-FR"/>
          </a:p>
        </p:txBody>
      </p:sp>
      <p:sp>
        <p:nvSpPr>
          <p:cNvPr id="16" name="Espace réservé du texte 9">
            <a:extLst>
              <a:ext uri="{FF2B5EF4-FFF2-40B4-BE49-F238E27FC236}">
                <a16:creationId xmlns:a16="http://schemas.microsoft.com/office/drawing/2014/main" id="{9D7C90AC-BD31-37A8-7424-F63508AD37B6}"/>
              </a:ext>
            </a:extLst>
          </p:cNvPr>
          <p:cNvSpPr>
            <a:spLocks noGrp="1"/>
          </p:cNvSpPr>
          <p:nvPr>
            <p:ph type="body" sz="quarter" idx="13" hasCustomPrompt="1"/>
          </p:nvPr>
        </p:nvSpPr>
        <p:spPr>
          <a:xfrm>
            <a:off x="4584700" y="457103"/>
            <a:ext cx="4165244" cy="4329447"/>
          </a:xfrm>
        </p:spPr>
        <p:txBody>
          <a:bodyPr>
            <a:noAutofit/>
          </a:bodyPr>
          <a:lstStyle>
            <a:lvl1pPr marL="0" indent="0">
              <a:lnSpc>
                <a:spcPct val="90000"/>
              </a:lnSpc>
              <a:buNone/>
              <a:defRPr sz="7800" b="1" i="0">
                <a:solidFill>
                  <a:schemeClr val="bg1"/>
                </a:solidFill>
                <a:latin typeface="ClanPro-Bold" panose="020B0804020101020102" pitchFamily="34" charset="-18"/>
              </a:defRPr>
            </a:lvl1pPr>
          </a:lstStyle>
          <a:p>
            <a:pPr lvl="0"/>
            <a:r>
              <a:rPr lang="fr-FR" dirty="0"/>
              <a:t>Lorem ipsum </a:t>
            </a:r>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1A6BC2F3-3237-C6A7-B36E-1343F3370706}"/>
              </a:ext>
            </a:extLst>
          </p:cNvPr>
          <p:cNvSpPr>
            <a:spLocks noGrp="1"/>
          </p:cNvSpPr>
          <p:nvPr>
            <p:ph sz="half" idx="1" hasCustomPrompt="1"/>
          </p:nvPr>
        </p:nvSpPr>
        <p:spPr>
          <a:xfrm>
            <a:off x="541869" y="2348745"/>
            <a:ext cx="3860799" cy="4052055"/>
          </a:xfrm>
        </p:spPr>
        <p:txBody>
          <a:bodyPr anchor="t" anchorCtr="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64630181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Image &amp; content 2">
    <p:bg>
      <p:bgPr>
        <a:solidFill>
          <a:schemeClr val="bg1"/>
        </a:solidFill>
        <a:effectLst/>
      </p:bgPr>
    </p:bg>
    <p:spTree>
      <p:nvGrpSpPr>
        <p:cNvPr id="1" name=""/>
        <p:cNvGrpSpPr/>
        <p:nvPr/>
      </p:nvGrpSpPr>
      <p:grpSpPr>
        <a:xfrm>
          <a:off x="0" y="0"/>
          <a:ext cx="0" cy="0"/>
          <a:chOff x="0" y="0"/>
          <a:chExt cx="0" cy="0"/>
        </a:xfrm>
      </p:grpSpPr>
      <p:sp>
        <p:nvSpPr>
          <p:cNvPr id="26" name="Espace réservé pour une image  25">
            <a:extLst>
              <a:ext uri="{FF2B5EF4-FFF2-40B4-BE49-F238E27FC236}">
                <a16:creationId xmlns:a16="http://schemas.microsoft.com/office/drawing/2014/main" id="{E6130A89-7F23-CD0A-23E8-49E9B43FB397}"/>
              </a:ext>
            </a:extLst>
          </p:cNvPr>
          <p:cNvSpPr>
            <a:spLocks noGrp="1"/>
          </p:cNvSpPr>
          <p:nvPr>
            <p:ph type="pic" sz="quarter" idx="22"/>
          </p:nvPr>
        </p:nvSpPr>
        <p:spPr>
          <a:xfrm>
            <a:off x="365125" y="485775"/>
            <a:ext cx="5105400" cy="5983288"/>
          </a:xfrm>
        </p:spPr>
        <p:txBody>
          <a:bodyPr/>
          <a:lstStyle/>
          <a:p>
            <a:endParaRPr lang="fr-FR"/>
          </a:p>
        </p:txBody>
      </p:sp>
      <p:sp>
        <p:nvSpPr>
          <p:cNvPr id="9" name="Espace réservé du texte 9">
            <a:extLst>
              <a:ext uri="{FF2B5EF4-FFF2-40B4-BE49-F238E27FC236}">
                <a16:creationId xmlns:a16="http://schemas.microsoft.com/office/drawing/2014/main" id="{DE307B85-30A6-0C55-0567-763F92EC9075}"/>
              </a:ext>
            </a:extLst>
          </p:cNvPr>
          <p:cNvSpPr>
            <a:spLocks noGrp="1"/>
          </p:cNvSpPr>
          <p:nvPr>
            <p:ph type="body" sz="quarter" idx="13" hasCustomPrompt="1"/>
          </p:nvPr>
        </p:nvSpPr>
        <p:spPr>
          <a:xfrm>
            <a:off x="5861243" y="485138"/>
            <a:ext cx="5965353"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a:t>Lorem ipsum</a:t>
            </a:r>
          </a:p>
        </p:txBody>
      </p:sp>
      <p:sp>
        <p:nvSpPr>
          <p:cNvPr id="2" name="Rezervirano mjesto sadržaja 2">
            <a:extLst>
              <a:ext uri="{FF2B5EF4-FFF2-40B4-BE49-F238E27FC236}">
                <a16:creationId xmlns:a16="http://schemas.microsoft.com/office/drawing/2014/main" id="{8CB2A7CE-5E3E-5572-7FAC-591C9269885A}"/>
              </a:ext>
            </a:extLst>
          </p:cNvPr>
          <p:cNvSpPr>
            <a:spLocks noGrp="1"/>
          </p:cNvSpPr>
          <p:nvPr>
            <p:ph sz="half" idx="1" hasCustomPrompt="1"/>
          </p:nvPr>
        </p:nvSpPr>
        <p:spPr>
          <a:xfrm>
            <a:off x="5861243" y="2348745"/>
            <a:ext cx="5965353" cy="4120318"/>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30100092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 image 2 content">
    <p:spTree>
      <p:nvGrpSpPr>
        <p:cNvPr id="1" name=""/>
        <p:cNvGrpSpPr/>
        <p:nvPr/>
      </p:nvGrpSpPr>
      <p:grpSpPr>
        <a:xfrm>
          <a:off x="0" y="0"/>
          <a:ext cx="0" cy="0"/>
          <a:chOff x="0" y="0"/>
          <a:chExt cx="0" cy="0"/>
        </a:xfrm>
      </p:grpSpPr>
      <p:sp>
        <p:nvSpPr>
          <p:cNvPr id="13" name="Espace réservé pour une image  12">
            <a:extLst>
              <a:ext uri="{FF2B5EF4-FFF2-40B4-BE49-F238E27FC236}">
                <a16:creationId xmlns:a16="http://schemas.microsoft.com/office/drawing/2014/main" id="{C88EEBE5-D51D-4283-5DB1-DFD7C79DD926}"/>
              </a:ext>
            </a:extLst>
          </p:cNvPr>
          <p:cNvSpPr>
            <a:spLocks noGrp="1"/>
          </p:cNvSpPr>
          <p:nvPr>
            <p:ph type="pic" sz="quarter" idx="10"/>
          </p:nvPr>
        </p:nvSpPr>
        <p:spPr>
          <a:xfrm>
            <a:off x="6224814" y="282575"/>
            <a:ext cx="5327650" cy="3429000"/>
          </a:xfrm>
        </p:spPr>
        <p:txBody>
          <a:bodyPr/>
          <a:lstStyle/>
          <a:p>
            <a:endParaRPr lang="fr-FR"/>
          </a:p>
        </p:txBody>
      </p:sp>
      <p:sp>
        <p:nvSpPr>
          <p:cNvPr id="14" name="Espace réservé pour une image  12">
            <a:extLst>
              <a:ext uri="{FF2B5EF4-FFF2-40B4-BE49-F238E27FC236}">
                <a16:creationId xmlns:a16="http://schemas.microsoft.com/office/drawing/2014/main" id="{309F0FD9-DDF9-A98F-EB87-BC70149C77E3}"/>
              </a:ext>
            </a:extLst>
          </p:cNvPr>
          <p:cNvSpPr>
            <a:spLocks noGrp="1"/>
          </p:cNvSpPr>
          <p:nvPr>
            <p:ph type="pic" sz="quarter" idx="11"/>
          </p:nvPr>
        </p:nvSpPr>
        <p:spPr>
          <a:xfrm>
            <a:off x="552434" y="282575"/>
            <a:ext cx="5327650" cy="3429000"/>
          </a:xfrm>
        </p:spPr>
        <p:txBody>
          <a:bodyPr/>
          <a:lstStyle/>
          <a:p>
            <a:endParaRPr lang="fr-FR"/>
          </a:p>
        </p:txBody>
      </p:sp>
      <p:sp>
        <p:nvSpPr>
          <p:cNvPr id="15" name="Espace réservé du texte 9">
            <a:extLst>
              <a:ext uri="{FF2B5EF4-FFF2-40B4-BE49-F238E27FC236}">
                <a16:creationId xmlns:a16="http://schemas.microsoft.com/office/drawing/2014/main" id="{A885E5E2-DE44-BAEE-2F97-41A9794E6214}"/>
              </a:ext>
            </a:extLst>
          </p:cNvPr>
          <p:cNvSpPr>
            <a:spLocks noGrp="1"/>
          </p:cNvSpPr>
          <p:nvPr>
            <p:ph type="body" sz="quarter" idx="13" hasCustomPrompt="1"/>
          </p:nvPr>
        </p:nvSpPr>
        <p:spPr>
          <a:xfrm>
            <a:off x="547461" y="3956507"/>
            <a:ext cx="5327651"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a:t>Lorem ipsum</a:t>
            </a:r>
          </a:p>
        </p:txBody>
      </p:sp>
      <p:sp>
        <p:nvSpPr>
          <p:cNvPr id="16" name="Espace réservé du texte 9">
            <a:extLst>
              <a:ext uri="{FF2B5EF4-FFF2-40B4-BE49-F238E27FC236}">
                <a16:creationId xmlns:a16="http://schemas.microsoft.com/office/drawing/2014/main" id="{B43C8BAF-2C80-299E-7411-578934EA8BEF}"/>
              </a:ext>
            </a:extLst>
          </p:cNvPr>
          <p:cNvSpPr>
            <a:spLocks noGrp="1"/>
          </p:cNvSpPr>
          <p:nvPr>
            <p:ph type="body" sz="quarter" idx="14" hasCustomPrompt="1"/>
          </p:nvPr>
        </p:nvSpPr>
        <p:spPr>
          <a:xfrm>
            <a:off x="6204343" y="3956507"/>
            <a:ext cx="5327651" cy="1015664"/>
          </a:xfrm>
        </p:spPr>
        <p:txBody>
          <a:bodyPr anchor="b">
            <a:noAutofit/>
          </a:bodyPr>
          <a:lstStyle>
            <a:lvl1pPr marL="0" indent="0">
              <a:buNone/>
              <a:defRPr sz="5400" b="1" i="0">
                <a:solidFill>
                  <a:schemeClr val="tx1"/>
                </a:solidFill>
                <a:latin typeface="ClanPro-Bold" panose="020B0804020101020102" pitchFamily="34" charset="-18"/>
              </a:defRPr>
            </a:lvl1pPr>
          </a:lstStyle>
          <a:p>
            <a:pPr lvl="0"/>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517E2A4D-700F-7A63-669E-CA71AC9DDDF7}"/>
              </a:ext>
            </a:extLst>
          </p:cNvPr>
          <p:cNvSpPr>
            <a:spLocks noGrp="1"/>
          </p:cNvSpPr>
          <p:nvPr>
            <p:ph sz="half" idx="1" hasCustomPrompt="1"/>
          </p:nvPr>
        </p:nvSpPr>
        <p:spPr>
          <a:xfrm>
            <a:off x="6204343" y="5217103"/>
            <a:ext cx="5348121" cy="1251960"/>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
        <p:nvSpPr>
          <p:cNvPr id="3" name="Rezervirano mjesto sadržaja 2">
            <a:extLst>
              <a:ext uri="{FF2B5EF4-FFF2-40B4-BE49-F238E27FC236}">
                <a16:creationId xmlns:a16="http://schemas.microsoft.com/office/drawing/2014/main" id="{6117E819-3A36-0FD7-C9E0-B799D235B711}"/>
              </a:ext>
            </a:extLst>
          </p:cNvPr>
          <p:cNvSpPr>
            <a:spLocks noGrp="1"/>
          </p:cNvSpPr>
          <p:nvPr>
            <p:ph sz="half" idx="15" hasCustomPrompt="1"/>
          </p:nvPr>
        </p:nvSpPr>
        <p:spPr>
          <a:xfrm>
            <a:off x="547461" y="5215820"/>
            <a:ext cx="5348121" cy="1251960"/>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2054394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 images &amp; content">
    <p:spTree>
      <p:nvGrpSpPr>
        <p:cNvPr id="1" name=""/>
        <p:cNvGrpSpPr/>
        <p:nvPr/>
      </p:nvGrpSpPr>
      <p:grpSpPr>
        <a:xfrm>
          <a:off x="0" y="0"/>
          <a:ext cx="0" cy="0"/>
          <a:chOff x="0" y="0"/>
          <a:chExt cx="0" cy="0"/>
        </a:xfrm>
      </p:grpSpPr>
      <p:sp>
        <p:nvSpPr>
          <p:cNvPr id="13" name="Espace réservé pour une image  12">
            <a:extLst>
              <a:ext uri="{FF2B5EF4-FFF2-40B4-BE49-F238E27FC236}">
                <a16:creationId xmlns:a16="http://schemas.microsoft.com/office/drawing/2014/main" id="{F9B46349-4E9D-87DC-131F-E4400CEC7E33}"/>
              </a:ext>
            </a:extLst>
          </p:cNvPr>
          <p:cNvSpPr>
            <a:spLocks noGrp="1"/>
          </p:cNvSpPr>
          <p:nvPr>
            <p:ph type="pic" sz="quarter" idx="12"/>
          </p:nvPr>
        </p:nvSpPr>
        <p:spPr>
          <a:xfrm>
            <a:off x="552434" y="3552717"/>
            <a:ext cx="5327650" cy="2985467"/>
          </a:xfrm>
        </p:spPr>
        <p:txBody>
          <a:bodyPr/>
          <a:lstStyle/>
          <a:p>
            <a:endParaRPr lang="fr-FR"/>
          </a:p>
        </p:txBody>
      </p:sp>
      <p:sp>
        <p:nvSpPr>
          <p:cNvPr id="12" name="Espace réservé pour une image  12">
            <a:extLst>
              <a:ext uri="{FF2B5EF4-FFF2-40B4-BE49-F238E27FC236}">
                <a16:creationId xmlns:a16="http://schemas.microsoft.com/office/drawing/2014/main" id="{7F6B42EB-8183-3D20-FC9D-8FAA996314E8}"/>
              </a:ext>
            </a:extLst>
          </p:cNvPr>
          <p:cNvSpPr>
            <a:spLocks noGrp="1"/>
          </p:cNvSpPr>
          <p:nvPr>
            <p:ph type="pic" sz="quarter" idx="11"/>
          </p:nvPr>
        </p:nvSpPr>
        <p:spPr>
          <a:xfrm>
            <a:off x="552434" y="282575"/>
            <a:ext cx="5327650" cy="2985467"/>
          </a:xfrm>
        </p:spPr>
        <p:txBody>
          <a:bodyPr/>
          <a:lstStyle/>
          <a:p>
            <a:endParaRPr lang="fr-FR"/>
          </a:p>
        </p:txBody>
      </p:sp>
      <p:sp>
        <p:nvSpPr>
          <p:cNvPr id="14" name="Espace réservé du texte 9">
            <a:extLst>
              <a:ext uri="{FF2B5EF4-FFF2-40B4-BE49-F238E27FC236}">
                <a16:creationId xmlns:a16="http://schemas.microsoft.com/office/drawing/2014/main" id="{B0B5AF78-98AE-F50A-3FA6-D425B07CAB67}"/>
              </a:ext>
            </a:extLst>
          </p:cNvPr>
          <p:cNvSpPr>
            <a:spLocks noGrp="1"/>
          </p:cNvSpPr>
          <p:nvPr>
            <p:ph type="body" sz="quarter" idx="14" hasCustomPrompt="1"/>
          </p:nvPr>
        </p:nvSpPr>
        <p:spPr>
          <a:xfrm>
            <a:off x="6095999" y="282575"/>
            <a:ext cx="5710463" cy="1015664"/>
          </a:xfrm>
        </p:spPr>
        <p:txBody>
          <a:bodyPr anchor="ctr">
            <a:noAutofit/>
          </a:bodyPr>
          <a:lstStyle>
            <a:lvl1pPr marL="0" indent="0">
              <a:buNone/>
              <a:defRPr sz="5400" b="1" i="0">
                <a:solidFill>
                  <a:schemeClr val="tx1"/>
                </a:solidFill>
                <a:latin typeface="ClanPro-Bold" panose="020B0804020101020102" pitchFamily="34" charset="-18"/>
              </a:defRPr>
            </a:lvl1pPr>
          </a:lstStyle>
          <a:p>
            <a:pPr lvl="0"/>
            <a:r>
              <a:rPr lang="fr-FR" dirty="0" err="1"/>
              <a:t>Dolor</a:t>
            </a:r>
            <a:r>
              <a:rPr lang="fr-FR" dirty="0"/>
              <a:t> </a:t>
            </a:r>
            <a:r>
              <a:rPr lang="fr-FR" dirty="0" err="1"/>
              <a:t>sit</a:t>
            </a:r>
            <a:r>
              <a:rPr lang="fr-FR" dirty="0"/>
              <a:t> </a:t>
            </a:r>
            <a:r>
              <a:rPr lang="fr-FR" dirty="0" err="1"/>
              <a:t>amet</a:t>
            </a:r>
            <a:endParaRPr lang="fr-FR" dirty="0"/>
          </a:p>
        </p:txBody>
      </p:sp>
      <p:sp>
        <p:nvSpPr>
          <p:cNvPr id="2" name="Rezervirano mjesto sadržaja 2">
            <a:extLst>
              <a:ext uri="{FF2B5EF4-FFF2-40B4-BE49-F238E27FC236}">
                <a16:creationId xmlns:a16="http://schemas.microsoft.com/office/drawing/2014/main" id="{5B14EE85-D5FD-152F-EE47-5001DE6007C5}"/>
              </a:ext>
            </a:extLst>
          </p:cNvPr>
          <p:cNvSpPr>
            <a:spLocks noGrp="1"/>
          </p:cNvSpPr>
          <p:nvPr>
            <p:ph sz="half" idx="1" hasCustomPrompt="1"/>
          </p:nvPr>
        </p:nvSpPr>
        <p:spPr>
          <a:xfrm>
            <a:off x="6095999" y="2348744"/>
            <a:ext cx="5710463" cy="4189439"/>
          </a:xfrm>
        </p:spPr>
        <p:txBody>
          <a:bodyPr anchor="t" anchorCtr="0">
            <a:normAutofit/>
          </a:bodyPr>
          <a:lstStyle>
            <a:lvl1pPr>
              <a:defRPr sz="1400">
                <a:solidFill>
                  <a:schemeClr val="tx1"/>
                </a:solidFill>
              </a:defRPr>
            </a:lvl1pPr>
            <a:lvl2pPr>
              <a:defRPr sz="1200">
                <a:solidFill>
                  <a:schemeClr val="tx1"/>
                </a:solidFill>
              </a:defRPr>
            </a:lvl2pPr>
            <a:lvl3pPr>
              <a:defRPr sz="1100">
                <a:solidFill>
                  <a:schemeClr val="tx1"/>
                </a:solidFill>
              </a:defRPr>
            </a:lvl3pPr>
            <a:lvl4pPr>
              <a:defRPr sz="1050">
                <a:solidFill>
                  <a:schemeClr val="tx1"/>
                </a:solidFill>
              </a:defRPr>
            </a:lvl4pPr>
            <a:lvl5pPr>
              <a:defRPr sz="1050">
                <a:solidFill>
                  <a:schemeClr val="tx1"/>
                </a:solidFill>
              </a:defRPr>
            </a:lvl5pPr>
          </a:lstStyle>
          <a:p>
            <a:pPr lvl="0"/>
            <a:r>
              <a:rPr lang="hr-HR" dirty="0"/>
              <a:t>Kliknite da biste uredili matrice</a:t>
            </a:r>
          </a:p>
          <a:p>
            <a:pPr lvl="1"/>
            <a:r>
              <a:rPr lang="hr-HR" dirty="0"/>
              <a:t>Druga razina</a:t>
            </a:r>
          </a:p>
          <a:p>
            <a:pPr lvl="2"/>
            <a:r>
              <a:rPr lang="hr-HR" dirty="0"/>
              <a:t>Treća razina</a:t>
            </a:r>
          </a:p>
          <a:p>
            <a:pPr lvl="3"/>
            <a:r>
              <a:rPr lang="hr-HR" dirty="0"/>
              <a:t>Četvrta razina</a:t>
            </a:r>
          </a:p>
          <a:p>
            <a:pPr lvl="4"/>
            <a:r>
              <a:rPr lang="hr-HR" dirty="0"/>
              <a:t>Peta razina stilove teksta</a:t>
            </a:r>
          </a:p>
        </p:txBody>
      </p:sp>
    </p:spTree>
    <p:extLst>
      <p:ext uri="{BB962C8B-B14F-4D97-AF65-F5344CB8AC3E}">
        <p14:creationId xmlns:p14="http://schemas.microsoft.com/office/powerpoint/2010/main" val="294538903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694610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Završni (M)">
    <p:spTree>
      <p:nvGrpSpPr>
        <p:cNvPr id="1" name=""/>
        <p:cNvGrpSpPr/>
        <p:nvPr/>
      </p:nvGrpSpPr>
      <p:grpSpPr>
        <a:xfrm>
          <a:off x="0" y="0"/>
          <a:ext cx="0" cy="0"/>
          <a:chOff x="0" y="0"/>
          <a:chExt cx="0" cy="0"/>
        </a:xfrm>
      </p:grpSpPr>
      <p:pic>
        <p:nvPicPr>
          <p:cNvPr id="5" name="Image 4" descr="Une image contenant Visage humain, sourire, verres, Accessoire de mode&#10;&#10;Description générée automatiquement">
            <a:extLst>
              <a:ext uri="{FF2B5EF4-FFF2-40B4-BE49-F238E27FC236}">
                <a16:creationId xmlns:a16="http://schemas.microsoft.com/office/drawing/2014/main" id="{D159E777-40A7-4EF7-F680-CA97F12EC1CF}"/>
              </a:ext>
            </a:extLst>
          </p:cNvPr>
          <p:cNvPicPr>
            <a:picLocks noChangeAspect="1"/>
          </p:cNvPicPr>
          <p:nvPr userDrawn="1"/>
        </p:nvPicPr>
        <p:blipFill rotWithShape="1">
          <a:blip r:embed="rId2"/>
          <a:srcRect l="2165" r="4798"/>
          <a:stretch/>
        </p:blipFill>
        <p:spPr>
          <a:xfrm>
            <a:off x="0" y="0"/>
            <a:ext cx="12192000" cy="6858000"/>
          </a:xfrm>
          <a:prstGeom prst="rect">
            <a:avLst/>
          </a:prstGeom>
        </p:spPr>
      </p:pic>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3"/>
          <a:stretch>
            <a:fillRect/>
          </a:stretch>
        </p:blipFill>
        <p:spPr>
          <a:xfrm>
            <a:off x="467945" y="420506"/>
            <a:ext cx="2749388" cy="3008494"/>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313422300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Završni (Ž)">
    <p:spTree>
      <p:nvGrpSpPr>
        <p:cNvPr id="1" name=""/>
        <p:cNvGrpSpPr/>
        <p:nvPr/>
      </p:nvGrpSpPr>
      <p:grpSpPr>
        <a:xfrm>
          <a:off x="0" y="0"/>
          <a:ext cx="0" cy="0"/>
          <a:chOff x="0" y="0"/>
          <a:chExt cx="0" cy="0"/>
        </a:xfrm>
      </p:grpSpPr>
      <p:pic>
        <p:nvPicPr>
          <p:cNvPr id="3" name="Image 4">
            <a:extLst>
              <a:ext uri="{FF2B5EF4-FFF2-40B4-BE49-F238E27FC236}">
                <a16:creationId xmlns:a16="http://schemas.microsoft.com/office/drawing/2014/main" id="{1B841CC3-7830-4930-307A-8494592E990E}"/>
              </a:ext>
            </a:extLst>
          </p:cNvPr>
          <p:cNvPicPr>
            <a:picLocks noChangeAspect="1"/>
          </p:cNvPicPr>
          <p:nvPr userDrawn="1"/>
        </p:nvPicPr>
        <p:blipFill rotWithShape="1">
          <a:blip r:embed="rId2"/>
          <a:srcRect r="6962"/>
          <a:stretch/>
        </p:blipFill>
        <p:spPr>
          <a:xfrm>
            <a:off x="0" y="0"/>
            <a:ext cx="12192000" cy="6858000"/>
          </a:xfrm>
          <a:prstGeom prst="rect">
            <a:avLst/>
          </a:prstGeom>
        </p:spPr>
      </p:pic>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3"/>
          <a:stretch>
            <a:fillRect/>
          </a:stretch>
        </p:blipFill>
        <p:spPr>
          <a:xfrm>
            <a:off x="467945" y="420506"/>
            <a:ext cx="2749388" cy="3008494"/>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34860956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Završni (Bijeli)">
    <p:spTree>
      <p:nvGrpSpPr>
        <p:cNvPr id="1" name=""/>
        <p:cNvGrpSpPr/>
        <p:nvPr/>
      </p:nvGrpSpPr>
      <p:grpSpPr>
        <a:xfrm>
          <a:off x="0" y="0"/>
          <a:ext cx="0" cy="0"/>
          <a:chOff x="0" y="0"/>
          <a:chExt cx="0" cy="0"/>
        </a:xfrm>
      </p:grpSpPr>
      <p:pic>
        <p:nvPicPr>
          <p:cNvPr id="6" name="Image 6">
            <a:extLst>
              <a:ext uri="{FF2B5EF4-FFF2-40B4-BE49-F238E27FC236}">
                <a16:creationId xmlns:a16="http://schemas.microsoft.com/office/drawing/2014/main" id="{49CF0C14-70B9-6605-FB59-5A4B685BF995}"/>
              </a:ext>
            </a:extLst>
          </p:cNvPr>
          <p:cNvPicPr>
            <a:picLocks noChangeAspect="1"/>
          </p:cNvPicPr>
          <p:nvPr userDrawn="1"/>
        </p:nvPicPr>
        <p:blipFill>
          <a:blip r:embed="rId2"/>
          <a:stretch>
            <a:fillRect/>
          </a:stretch>
        </p:blipFill>
        <p:spPr>
          <a:xfrm>
            <a:off x="9161549" y="3533421"/>
            <a:ext cx="2432146" cy="2661355"/>
          </a:xfrm>
          <a:prstGeom prst="rect">
            <a:avLst/>
          </a:prstGeom>
        </p:spPr>
      </p:pic>
      <p:sp>
        <p:nvSpPr>
          <p:cNvPr id="2" name="Titre 1">
            <a:extLst>
              <a:ext uri="{FF2B5EF4-FFF2-40B4-BE49-F238E27FC236}">
                <a16:creationId xmlns:a16="http://schemas.microsoft.com/office/drawing/2014/main" id="{2F65C025-74F1-4024-6335-430082A1797E}"/>
              </a:ext>
            </a:extLst>
          </p:cNvPr>
          <p:cNvSpPr>
            <a:spLocks noGrp="1"/>
          </p:cNvSpPr>
          <p:nvPr>
            <p:ph type="title" hasCustomPrompt="1"/>
          </p:nvPr>
        </p:nvSpPr>
        <p:spPr>
          <a:xfrm>
            <a:off x="467945" y="2040191"/>
            <a:ext cx="7431741" cy="3307975"/>
          </a:xfrm>
        </p:spPr>
        <p:txBody>
          <a:bodyPr anchor="b">
            <a:normAutofit/>
          </a:bodyPr>
          <a:lstStyle>
            <a:lvl1pPr>
              <a:defRPr sz="9000" b="1">
                <a:latin typeface="ClanPro-Bold" panose="020B0804020101020102" pitchFamily="34" charset="-18"/>
              </a:defRPr>
            </a:lvl1pPr>
          </a:lstStyle>
          <a:p>
            <a:r>
              <a:rPr lang="hr-HR" dirty="0"/>
              <a:t>Hvala</a:t>
            </a:r>
            <a:endParaRPr lang="fr-FR" dirty="0"/>
          </a:p>
        </p:txBody>
      </p:sp>
      <p:sp>
        <p:nvSpPr>
          <p:cNvPr id="8" name="Espace réservé du texte 5">
            <a:extLst>
              <a:ext uri="{FF2B5EF4-FFF2-40B4-BE49-F238E27FC236}">
                <a16:creationId xmlns:a16="http://schemas.microsoft.com/office/drawing/2014/main" id="{BD6CA968-166B-2096-EA75-1AB2AE969A48}"/>
              </a:ext>
            </a:extLst>
          </p:cNvPr>
          <p:cNvSpPr>
            <a:spLocks noGrp="1"/>
          </p:cNvSpPr>
          <p:nvPr>
            <p:ph type="body" sz="quarter" idx="12" hasCustomPrompt="1"/>
          </p:nvPr>
        </p:nvSpPr>
        <p:spPr>
          <a:xfrm>
            <a:off x="467945" y="5443168"/>
            <a:ext cx="5140325" cy="951819"/>
          </a:xfrm>
        </p:spPr>
        <p:txBody>
          <a:bodyPr>
            <a:noAutofit/>
          </a:bodyPr>
          <a:lstStyle>
            <a:lvl1pPr marL="0" indent="0">
              <a:spcBef>
                <a:spcPts val="400"/>
              </a:spcBef>
              <a:buNone/>
              <a:defRPr sz="1600">
                <a:latin typeface="ClanPro-Book" panose="020B0604020101020102" pitchFamily="34" charset="-18"/>
              </a:defRPr>
            </a:lvl1pPr>
          </a:lstStyle>
          <a:p>
            <a:pPr lvl="0"/>
            <a:r>
              <a:rPr lang="fr-FR" dirty="0"/>
              <a:t>+385 </a:t>
            </a:r>
            <a:r>
              <a:rPr lang="hr-HR" dirty="0"/>
              <a:t>99 000 000</a:t>
            </a:r>
            <a:endParaRPr lang="fr-FR" dirty="0"/>
          </a:p>
          <a:p>
            <a:pPr lvl="0"/>
            <a:r>
              <a:rPr lang="fr-FR" dirty="0"/>
              <a:t>info@</a:t>
            </a:r>
            <a:r>
              <a:rPr lang="hr-HR" dirty="0" err="1"/>
              <a:t>hzz</a:t>
            </a:r>
            <a:r>
              <a:rPr lang="fr-FR" dirty="0"/>
              <a:t>.</a:t>
            </a:r>
            <a:r>
              <a:rPr lang="fr-FR" dirty="0" err="1"/>
              <a:t>hr</a:t>
            </a:r>
            <a:endParaRPr lang="fr-FR" dirty="0"/>
          </a:p>
          <a:p>
            <a:pPr lvl="0"/>
            <a:r>
              <a:rPr lang="hr-HR" dirty="0"/>
              <a:t>Ulica 3, 10 000 Zagreb</a:t>
            </a:r>
            <a:endParaRPr lang="fr-FR" dirty="0"/>
          </a:p>
        </p:txBody>
      </p:sp>
    </p:spTree>
    <p:extLst>
      <p:ext uri="{BB962C8B-B14F-4D97-AF65-F5344CB8AC3E}">
        <p14:creationId xmlns:p14="http://schemas.microsoft.com/office/powerpoint/2010/main" val="34225950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6_prijelazni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60E31D5-25C9-1B45-83B9-1B2321DF9DE0}"/>
              </a:ext>
            </a:extLst>
          </p:cNvPr>
          <p:cNvPicPr>
            <a:picLocks noChangeAspect="1"/>
          </p:cNvPicPr>
          <p:nvPr userDrawn="1"/>
        </p:nvPicPr>
        <p:blipFill>
          <a:blip r:embed="rId2"/>
          <a:srcRect/>
          <a:stretch/>
        </p:blipFill>
        <p:spPr>
          <a:xfrm>
            <a:off x="3" y="0"/>
            <a:ext cx="12184890" cy="1751578"/>
          </a:xfrm>
          <a:prstGeom prst="rect">
            <a:avLst/>
          </a:prstGeom>
        </p:spPr>
      </p:pic>
    </p:spTree>
    <p:extLst>
      <p:ext uri="{BB962C8B-B14F-4D97-AF65-F5344CB8AC3E}">
        <p14:creationId xmlns:p14="http://schemas.microsoft.com/office/powerpoint/2010/main" val="268367038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r-H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r-HR"/>
          </a:p>
        </p:txBody>
      </p:sp>
      <p:sp>
        <p:nvSpPr>
          <p:cNvPr id="4" name="Date Placeholder 3"/>
          <p:cNvSpPr>
            <a:spLocks noGrp="1"/>
          </p:cNvSpPr>
          <p:nvPr>
            <p:ph type="dt" sz="half" idx="10"/>
          </p:nvPr>
        </p:nvSpPr>
        <p:spPr/>
        <p:txBody>
          <a:bodyPr/>
          <a:lstStyle/>
          <a:p>
            <a:fld id="{A6BE617E-8234-43E5-8EEC-2B5090423876}" type="datetimeFigureOut">
              <a:rPr lang="hr-HR" smtClean="0"/>
              <a:t>14.4.2025.</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404727063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r-H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A6BE617E-8234-43E5-8EEC-2B5090423876}" type="datetimeFigureOut">
              <a:rPr lang="hr-HR" smtClean="0"/>
              <a:t>14.4.2025.</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326593802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r-H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6BE617E-8234-43E5-8EEC-2B5090423876}" type="datetimeFigureOut">
              <a:rPr lang="hr-HR" smtClean="0"/>
              <a:t>14.4.2025.</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416000373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r-H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Date Placeholder 4"/>
          <p:cNvSpPr>
            <a:spLocks noGrp="1"/>
          </p:cNvSpPr>
          <p:nvPr>
            <p:ph type="dt" sz="half" idx="10"/>
          </p:nvPr>
        </p:nvSpPr>
        <p:spPr/>
        <p:txBody>
          <a:bodyPr/>
          <a:lstStyle/>
          <a:p>
            <a:fld id="{A6BE617E-8234-43E5-8EEC-2B5090423876}" type="datetimeFigureOut">
              <a:rPr lang="hr-HR" smtClean="0"/>
              <a:t>14.4.2025.</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353769678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r-H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7" name="Date Placeholder 6"/>
          <p:cNvSpPr>
            <a:spLocks noGrp="1"/>
          </p:cNvSpPr>
          <p:nvPr>
            <p:ph type="dt" sz="half" idx="10"/>
          </p:nvPr>
        </p:nvSpPr>
        <p:spPr/>
        <p:txBody>
          <a:bodyPr/>
          <a:lstStyle/>
          <a:p>
            <a:fld id="{A6BE617E-8234-43E5-8EEC-2B5090423876}" type="datetimeFigureOut">
              <a:rPr lang="hr-HR" smtClean="0"/>
              <a:t>14.4.2025.</a:t>
            </a:fld>
            <a:endParaRPr lang="hr-HR"/>
          </a:p>
        </p:txBody>
      </p:sp>
      <p:sp>
        <p:nvSpPr>
          <p:cNvPr id="8" name="Footer Placeholder 7"/>
          <p:cNvSpPr>
            <a:spLocks noGrp="1"/>
          </p:cNvSpPr>
          <p:nvPr>
            <p:ph type="ftr" sz="quarter" idx="11"/>
          </p:nvPr>
        </p:nvSpPr>
        <p:spPr/>
        <p:txBody>
          <a:bodyPr/>
          <a:lstStyle/>
          <a:p>
            <a:endParaRPr lang="hr-HR"/>
          </a:p>
        </p:txBody>
      </p:sp>
      <p:sp>
        <p:nvSpPr>
          <p:cNvPr id="9" name="Slide Number Placeholder 8"/>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424099597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r-HR"/>
          </a:p>
        </p:txBody>
      </p:sp>
      <p:sp>
        <p:nvSpPr>
          <p:cNvPr id="3" name="Date Placeholder 2"/>
          <p:cNvSpPr>
            <a:spLocks noGrp="1"/>
          </p:cNvSpPr>
          <p:nvPr>
            <p:ph type="dt" sz="half" idx="10"/>
          </p:nvPr>
        </p:nvSpPr>
        <p:spPr/>
        <p:txBody>
          <a:bodyPr/>
          <a:lstStyle/>
          <a:p>
            <a:fld id="{A6BE617E-8234-43E5-8EEC-2B5090423876}" type="datetimeFigureOut">
              <a:rPr lang="hr-HR" smtClean="0"/>
              <a:t>14.4.2025.</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49509493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BE617E-8234-43E5-8EEC-2B5090423876}" type="datetimeFigureOut">
              <a:rPr lang="hr-HR" smtClean="0"/>
              <a:t>14.4.2025.</a:t>
            </a:fld>
            <a:endParaRPr lang="hr-HR"/>
          </a:p>
        </p:txBody>
      </p:sp>
      <p:sp>
        <p:nvSpPr>
          <p:cNvPr id="3" name="Footer Placeholder 2"/>
          <p:cNvSpPr>
            <a:spLocks noGrp="1"/>
          </p:cNvSpPr>
          <p:nvPr>
            <p:ph type="ftr" sz="quarter" idx="11"/>
          </p:nvPr>
        </p:nvSpPr>
        <p:spPr/>
        <p:txBody>
          <a:bodyPr/>
          <a:lstStyle/>
          <a:p>
            <a:endParaRPr lang="hr-HR"/>
          </a:p>
        </p:txBody>
      </p:sp>
      <p:sp>
        <p:nvSpPr>
          <p:cNvPr id="4" name="Slide Number Placeholder 3"/>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3446576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BE617E-8234-43E5-8EEC-2B5090423876}" type="datetimeFigureOut">
              <a:rPr lang="hr-HR" smtClean="0"/>
              <a:t>14.4.2025.</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212597327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BE617E-8234-43E5-8EEC-2B5090423876}" type="datetimeFigureOut">
              <a:rPr lang="hr-HR" smtClean="0"/>
              <a:t>14.4.2025.</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107361533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r-H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A6BE617E-8234-43E5-8EEC-2B5090423876}" type="datetimeFigureOut">
              <a:rPr lang="hr-HR" smtClean="0"/>
              <a:t>14.4.2025.</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128691685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A6BE617E-8234-43E5-8EEC-2B5090423876}" type="datetimeFigureOut">
              <a:rPr lang="hr-HR" smtClean="0"/>
              <a:t>14.4.2025.</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AC115F9F-6340-4765-9BAB-B4FDB27D75CA}" type="slidenum">
              <a:rPr lang="hr-HR" smtClean="0"/>
              <a:t>‹#›</a:t>
            </a:fld>
            <a:endParaRPr lang="hr-HR"/>
          </a:p>
        </p:txBody>
      </p:sp>
    </p:spTree>
    <p:extLst>
      <p:ext uri="{BB962C8B-B14F-4D97-AF65-F5344CB8AC3E}">
        <p14:creationId xmlns:p14="http://schemas.microsoft.com/office/powerpoint/2010/main" val="398915121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6_prijelazni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60E31D5-25C9-1B45-83B9-1B2321DF9DE0}"/>
              </a:ext>
            </a:extLst>
          </p:cNvPr>
          <p:cNvPicPr>
            <a:picLocks noChangeAspect="1"/>
          </p:cNvPicPr>
          <p:nvPr userDrawn="1"/>
        </p:nvPicPr>
        <p:blipFill>
          <a:blip r:embed="rId2"/>
          <a:srcRect/>
          <a:stretch/>
        </p:blipFill>
        <p:spPr>
          <a:xfrm>
            <a:off x="3" y="0"/>
            <a:ext cx="12184890" cy="1751578"/>
          </a:xfrm>
          <a:prstGeom prst="rect">
            <a:avLst/>
          </a:prstGeom>
        </p:spPr>
      </p:pic>
      <p:sp>
        <p:nvSpPr>
          <p:cNvPr id="3" name="Title Placeholder 5">
            <a:extLst>
              <a:ext uri="{FF2B5EF4-FFF2-40B4-BE49-F238E27FC236}">
                <a16:creationId xmlns:a16="http://schemas.microsoft.com/office/drawing/2014/main" id="{9471D106-8265-0D47-98DF-6C0F5379AA1B}"/>
              </a:ext>
            </a:extLst>
          </p:cNvPr>
          <p:cNvSpPr>
            <a:spLocks noGrp="1"/>
          </p:cNvSpPr>
          <p:nvPr>
            <p:ph type="title" hasCustomPrompt="1"/>
          </p:nvPr>
        </p:nvSpPr>
        <p:spPr bwMode="auto">
          <a:xfrm>
            <a:off x="475866" y="0"/>
            <a:ext cx="9052042" cy="1008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a:bodyPr>
          <a:lstStyle>
            <a:lvl1pPr>
              <a:defRPr sz="3200" b="0" i="0">
                <a:solidFill>
                  <a:schemeClr val="bg1"/>
                </a:solidFill>
                <a:latin typeface="Calibri" panose="020F0502020204030204" pitchFamily="34" charset="0"/>
                <a:cs typeface="Calibri" panose="020F0502020204030204" pitchFamily="34" charset="0"/>
              </a:defRPr>
            </a:lvl1pPr>
          </a:lstStyle>
          <a:p>
            <a:pPr lvl="0"/>
            <a:r>
              <a:rPr lang="en-US" dirty="0" err="1"/>
              <a:t>Naslov</a:t>
            </a:r>
            <a:endParaRPr lang="en-GB" dirty="0"/>
          </a:p>
        </p:txBody>
      </p:sp>
      <p:sp>
        <p:nvSpPr>
          <p:cNvPr id="4" name="Text Placeholder 3">
            <a:extLst>
              <a:ext uri="{FF2B5EF4-FFF2-40B4-BE49-F238E27FC236}">
                <a16:creationId xmlns:a16="http://schemas.microsoft.com/office/drawing/2014/main" id="{CDE02C71-CA61-1F44-BB59-A3ABFBEDF784}"/>
              </a:ext>
            </a:extLst>
          </p:cNvPr>
          <p:cNvSpPr>
            <a:spLocks noGrp="1"/>
          </p:cNvSpPr>
          <p:nvPr>
            <p:ph type="body" sz="quarter" idx="10" hasCustomPrompt="1"/>
          </p:nvPr>
        </p:nvSpPr>
        <p:spPr>
          <a:xfrm>
            <a:off x="475865" y="1891620"/>
            <a:ext cx="5353334" cy="4453337"/>
          </a:xfrm>
          <a:prstGeom prst="rect">
            <a:avLst/>
          </a:prstGeom>
        </p:spPr>
        <p:txBody>
          <a:bodyPr lIns="0" tIns="45710" rIns="0" bIns="45710">
            <a:noAutofit/>
          </a:bodyPr>
          <a:lstStyle>
            <a:lvl1pPr marL="57150" indent="0">
              <a:lnSpc>
                <a:spcPct val="95000"/>
              </a:lnSpc>
              <a:spcBef>
                <a:spcPts val="1110"/>
              </a:spcBef>
              <a:buClr>
                <a:schemeClr val="bg1"/>
              </a:buClr>
              <a:buSzPct val="60000"/>
              <a:buFontTx/>
              <a:buNone/>
              <a:defRPr sz="1800" b="0" i="0">
                <a:solidFill>
                  <a:srgbClr val="39454F"/>
                </a:solidFill>
                <a:latin typeface="Calibri Light" panose="020F0302020204030204" pitchFamily="34" charset="0"/>
                <a:cs typeface="Calibri Light" panose="020F0302020204030204" pitchFamily="34" charset="0"/>
              </a:defRPr>
            </a:lvl1pPr>
            <a:lvl2pPr marL="174625" indent="0">
              <a:lnSpc>
                <a:spcPct val="95000"/>
              </a:lnSpc>
              <a:spcBef>
                <a:spcPts val="450"/>
              </a:spcBef>
              <a:buClr>
                <a:schemeClr val="bg1"/>
              </a:buClr>
              <a:buSzPct val="60000"/>
              <a:buFontTx/>
              <a:buNone/>
              <a:defRPr sz="2000" b="0" i="0">
                <a:solidFill>
                  <a:schemeClr val="bg1"/>
                </a:solidFill>
                <a:latin typeface="Raleway Light" panose="020B0403030101060003" pitchFamily="34" charset="77"/>
                <a:cs typeface="Raleway Light" panose="020B0403030101060003" pitchFamily="34" charset="77"/>
              </a:defRPr>
            </a:lvl2pPr>
            <a:lvl3pPr marL="288925" indent="0">
              <a:buClr>
                <a:schemeClr val="bg1"/>
              </a:buClr>
              <a:buSzPct val="60000"/>
              <a:buFontTx/>
              <a:buNone/>
              <a:defRPr sz="1800" b="0" i="0">
                <a:solidFill>
                  <a:schemeClr val="bg1"/>
                </a:solidFill>
                <a:latin typeface="Raleway Light" panose="020B0403030101060003" pitchFamily="34" charset="77"/>
                <a:cs typeface="Raleway Light" panose="020B0403030101060003" pitchFamily="34" charset="77"/>
              </a:defRPr>
            </a:lvl3pPr>
            <a:lvl4pPr marL="403225" indent="0">
              <a:buClr>
                <a:schemeClr val="bg1"/>
              </a:buClr>
              <a:buSzPct val="60000"/>
              <a:buFontTx/>
              <a:buNone/>
              <a:defRPr sz="1600" b="0" i="0">
                <a:solidFill>
                  <a:schemeClr val="bg1"/>
                </a:solidFill>
                <a:latin typeface="Raleway Light" panose="020B0403030101060003" pitchFamily="34" charset="77"/>
                <a:cs typeface="Raleway Light" panose="020B0403030101060003" pitchFamily="34" charset="77"/>
              </a:defRPr>
            </a:lvl4pPr>
            <a:lvl5pPr marL="517525" indent="0">
              <a:buClr>
                <a:schemeClr val="bg1"/>
              </a:buClr>
              <a:buSzPct val="60000"/>
              <a:buFontTx/>
              <a:buNone/>
              <a:defRPr sz="1400" b="0" i="0">
                <a:solidFill>
                  <a:schemeClr val="bg1"/>
                </a:solidFill>
                <a:latin typeface="Raleway Light" panose="020B0403030101060003" pitchFamily="34" charset="77"/>
                <a:cs typeface="Raleway Light" panose="020B0403030101060003" pitchFamily="34" charset="77"/>
              </a:defRPr>
            </a:lvl5pPr>
          </a:lstStyle>
          <a:p>
            <a:pPr lvl="0"/>
            <a:r>
              <a:rPr lang="en-US" dirty="0" err="1"/>
              <a:t>Tekst</a:t>
            </a:r>
            <a:endParaRPr lang="en-US" dirty="0"/>
          </a:p>
        </p:txBody>
      </p:sp>
      <p:sp>
        <p:nvSpPr>
          <p:cNvPr id="6" name="Text Placeholder 3">
            <a:extLst>
              <a:ext uri="{FF2B5EF4-FFF2-40B4-BE49-F238E27FC236}">
                <a16:creationId xmlns:a16="http://schemas.microsoft.com/office/drawing/2014/main" id="{5E3E3B6E-9470-B645-9630-6E6475BC0071}"/>
              </a:ext>
            </a:extLst>
          </p:cNvPr>
          <p:cNvSpPr>
            <a:spLocks noGrp="1"/>
          </p:cNvSpPr>
          <p:nvPr>
            <p:ph type="body" sz="quarter" idx="11" hasCustomPrompt="1"/>
          </p:nvPr>
        </p:nvSpPr>
        <p:spPr>
          <a:xfrm>
            <a:off x="6134100" y="1891621"/>
            <a:ext cx="5353334" cy="4453337"/>
          </a:xfrm>
          <a:prstGeom prst="rect">
            <a:avLst/>
          </a:prstGeom>
        </p:spPr>
        <p:txBody>
          <a:bodyPr lIns="0" tIns="45710" rIns="0" bIns="45710">
            <a:noAutofit/>
          </a:bodyPr>
          <a:lstStyle>
            <a:lvl1pPr marL="57150" indent="0">
              <a:lnSpc>
                <a:spcPct val="95000"/>
              </a:lnSpc>
              <a:spcBef>
                <a:spcPts val="1110"/>
              </a:spcBef>
              <a:buClr>
                <a:schemeClr val="bg1"/>
              </a:buClr>
              <a:buSzPct val="60000"/>
              <a:buFont typeface="Arial" panose="020B0604020202020204" pitchFamily="34" charset="0"/>
              <a:buNone/>
              <a:defRPr sz="1800" b="0" i="0" baseline="0">
                <a:solidFill>
                  <a:srgbClr val="39454F"/>
                </a:solidFill>
                <a:latin typeface="Calibri Light" panose="020F0302020204030204" pitchFamily="34" charset="0"/>
                <a:cs typeface="Calibri Light" panose="020F0302020204030204" pitchFamily="34" charset="0"/>
              </a:defRPr>
            </a:lvl1pPr>
            <a:lvl2pPr marL="174625" indent="0">
              <a:lnSpc>
                <a:spcPct val="95000"/>
              </a:lnSpc>
              <a:spcBef>
                <a:spcPts val="450"/>
              </a:spcBef>
              <a:buClr>
                <a:schemeClr val="bg1"/>
              </a:buClr>
              <a:buSzPct val="60000"/>
              <a:buFont typeface="Arial" panose="020B0604020202020204" pitchFamily="34" charset="0"/>
              <a:buNone/>
              <a:defRPr sz="2000" b="0" i="0">
                <a:solidFill>
                  <a:schemeClr val="bg1"/>
                </a:solidFill>
                <a:latin typeface="Raleway Light" panose="020B0403030101060003" pitchFamily="34" charset="77"/>
                <a:cs typeface="Raleway Light" panose="020B0403030101060003" pitchFamily="34" charset="77"/>
              </a:defRPr>
            </a:lvl2pPr>
            <a:lvl3pPr marL="288925" indent="0">
              <a:buClr>
                <a:schemeClr val="bg1"/>
              </a:buClr>
              <a:buSzPct val="60000"/>
              <a:buFont typeface="Arial" panose="020B0604020202020204" pitchFamily="34" charset="0"/>
              <a:buNone/>
              <a:defRPr sz="1800" b="0" i="0">
                <a:solidFill>
                  <a:schemeClr val="bg1"/>
                </a:solidFill>
                <a:latin typeface="Raleway Light" panose="020B0403030101060003" pitchFamily="34" charset="77"/>
                <a:cs typeface="Raleway Light" panose="020B0403030101060003" pitchFamily="34" charset="77"/>
              </a:defRPr>
            </a:lvl3pPr>
            <a:lvl4pPr marL="403225" indent="0">
              <a:buClr>
                <a:schemeClr val="bg1"/>
              </a:buClr>
              <a:buSzPct val="60000"/>
              <a:buFont typeface="Arial" panose="020B0604020202020204" pitchFamily="34" charset="0"/>
              <a:buNone/>
              <a:defRPr sz="1600" b="0" i="0">
                <a:solidFill>
                  <a:schemeClr val="bg1"/>
                </a:solidFill>
                <a:latin typeface="Raleway Light" panose="020B0403030101060003" pitchFamily="34" charset="77"/>
                <a:cs typeface="Raleway Light" panose="020B0403030101060003" pitchFamily="34" charset="77"/>
              </a:defRPr>
            </a:lvl4pPr>
            <a:lvl5pPr marL="517525" indent="0">
              <a:buClr>
                <a:schemeClr val="bg1"/>
              </a:buClr>
              <a:buSzPct val="60000"/>
              <a:buFont typeface="Arial" panose="020B0604020202020204" pitchFamily="34" charset="0"/>
              <a:buNone/>
              <a:defRPr sz="1400" b="0" i="0">
                <a:solidFill>
                  <a:schemeClr val="bg1"/>
                </a:solidFill>
                <a:latin typeface="Raleway Light" panose="020B0403030101060003" pitchFamily="34" charset="77"/>
                <a:cs typeface="Raleway Light" panose="020B0403030101060003" pitchFamily="34" charset="77"/>
              </a:defRPr>
            </a:lvl5pPr>
          </a:lstStyle>
          <a:p>
            <a:pPr lvl="0"/>
            <a:r>
              <a:rPr lang="en-US" dirty="0" err="1"/>
              <a:t>Tekst</a:t>
            </a:r>
            <a:endParaRPr lang="en-US" dirty="0"/>
          </a:p>
        </p:txBody>
      </p:sp>
    </p:spTree>
    <p:extLst>
      <p:ext uri="{BB962C8B-B14F-4D97-AF65-F5344CB8AC3E}">
        <p14:creationId xmlns:p14="http://schemas.microsoft.com/office/powerpoint/2010/main" val="291085884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1_naslov-desno teks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CF12568-7B78-AB48-827B-9A2DF1019D8A}"/>
              </a:ext>
            </a:extLst>
          </p:cNvPr>
          <p:cNvPicPr>
            <a:picLocks noChangeAspect="1"/>
          </p:cNvPicPr>
          <p:nvPr userDrawn="1"/>
        </p:nvPicPr>
        <p:blipFill>
          <a:blip r:embed="rId2"/>
          <a:srcRect/>
          <a:stretch/>
        </p:blipFill>
        <p:spPr>
          <a:xfrm>
            <a:off x="0" y="1"/>
            <a:ext cx="6289882" cy="6858000"/>
          </a:xfrm>
          <a:prstGeom prst="rect">
            <a:avLst/>
          </a:prstGeom>
        </p:spPr>
      </p:pic>
      <p:sp>
        <p:nvSpPr>
          <p:cNvPr id="13" name="Title Placeholder 5">
            <a:extLst>
              <a:ext uri="{FF2B5EF4-FFF2-40B4-BE49-F238E27FC236}">
                <a16:creationId xmlns:a16="http://schemas.microsoft.com/office/drawing/2014/main" id="{9E737B2D-F6FD-8147-9F47-22CAA0AAC793}"/>
              </a:ext>
            </a:extLst>
          </p:cNvPr>
          <p:cNvSpPr>
            <a:spLocks noGrp="1"/>
          </p:cNvSpPr>
          <p:nvPr>
            <p:ph type="title" hasCustomPrompt="1"/>
          </p:nvPr>
        </p:nvSpPr>
        <p:spPr bwMode="auto">
          <a:xfrm>
            <a:off x="475866" y="1681566"/>
            <a:ext cx="4375103" cy="2148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normAutofit/>
          </a:bodyPr>
          <a:lstStyle>
            <a:lvl1pPr>
              <a:defRPr sz="3200" b="0" i="0">
                <a:solidFill>
                  <a:schemeClr val="bg1"/>
                </a:solidFill>
                <a:latin typeface="Calibri" panose="020F0502020204030204" pitchFamily="34" charset="0"/>
                <a:cs typeface="Calibri" panose="020F0502020204030204" pitchFamily="34" charset="0"/>
              </a:defRPr>
            </a:lvl1pPr>
          </a:lstStyle>
          <a:p>
            <a:pPr lvl="0"/>
            <a:r>
              <a:rPr lang="en-US" dirty="0" err="1"/>
              <a:t>Naslov</a:t>
            </a:r>
            <a:endParaRPr lang="en-GB" dirty="0"/>
          </a:p>
        </p:txBody>
      </p:sp>
      <p:sp>
        <p:nvSpPr>
          <p:cNvPr id="7" name="Text Placeholder 2">
            <a:extLst>
              <a:ext uri="{FF2B5EF4-FFF2-40B4-BE49-F238E27FC236}">
                <a16:creationId xmlns:a16="http://schemas.microsoft.com/office/drawing/2014/main" id="{CD9CAD08-D73E-7545-87F9-60CAF1DF4B7C}"/>
              </a:ext>
            </a:extLst>
          </p:cNvPr>
          <p:cNvSpPr>
            <a:spLocks noGrp="1"/>
          </p:cNvSpPr>
          <p:nvPr>
            <p:ph type="body" idx="1" hasCustomPrompt="1"/>
          </p:nvPr>
        </p:nvSpPr>
        <p:spPr>
          <a:xfrm>
            <a:off x="6096000" y="472698"/>
            <a:ext cx="5353334" cy="5912604"/>
          </a:xfrm>
          <a:prstGeom prst="rect">
            <a:avLst/>
          </a:prstGeom>
          <a:noFill/>
        </p:spPr>
        <p:txBody>
          <a:bodyPr anchor="ctr"/>
          <a:lstStyle>
            <a:lvl1pPr marL="0" indent="0">
              <a:lnSpc>
                <a:spcPct val="100000"/>
              </a:lnSpc>
              <a:buNone/>
              <a:defRPr sz="1800" b="0" i="0">
                <a:solidFill>
                  <a:srgbClr val="39454F"/>
                </a:solidFill>
                <a:latin typeface="Calibri Light" panose="020F0302020204030204" pitchFamily="34" charset="0"/>
                <a:cs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err="1"/>
              <a:t>Tekst</a:t>
            </a:r>
            <a:endParaRPr lang="en-GB" dirty="0"/>
          </a:p>
        </p:txBody>
      </p:sp>
      <p:sp>
        <p:nvSpPr>
          <p:cNvPr id="9" name="Text Placeholder 23">
            <a:extLst>
              <a:ext uri="{FF2B5EF4-FFF2-40B4-BE49-F238E27FC236}">
                <a16:creationId xmlns:a16="http://schemas.microsoft.com/office/drawing/2014/main" id="{74639483-DB0B-5646-B468-54ACD76059A7}"/>
              </a:ext>
            </a:extLst>
          </p:cNvPr>
          <p:cNvSpPr>
            <a:spLocks noGrp="1"/>
          </p:cNvSpPr>
          <p:nvPr>
            <p:ph type="body" sz="quarter" idx="13" hasCustomPrompt="1"/>
          </p:nvPr>
        </p:nvSpPr>
        <p:spPr>
          <a:xfrm>
            <a:off x="476250" y="4007710"/>
            <a:ext cx="4374719" cy="976520"/>
          </a:xfrm>
          <a:prstGeom prst="rect">
            <a:avLst/>
          </a:prstGeom>
        </p:spPr>
        <p:txBody>
          <a:bodyPr anchor="t" anchorCtr="0"/>
          <a:lstStyle>
            <a:lvl1pPr marL="0" indent="0">
              <a:buFontTx/>
              <a:buNone/>
              <a:defRPr b="0" i="0">
                <a:solidFill>
                  <a:schemeClr val="bg1"/>
                </a:solidFill>
                <a:latin typeface="Calibri Light" panose="020F0302020204030204" pitchFamily="34" charset="0"/>
                <a:cs typeface="Calibri Light" panose="020F0302020204030204" pitchFamily="34" charset="0"/>
              </a:defRPr>
            </a:lvl1pPr>
          </a:lstStyle>
          <a:p>
            <a:pPr lvl="0"/>
            <a:r>
              <a:rPr lang="en-HR" dirty="0"/>
              <a:t>Podnaslov</a:t>
            </a:r>
          </a:p>
        </p:txBody>
      </p:sp>
      <p:pic>
        <p:nvPicPr>
          <p:cNvPr id="11" name="Picture 10">
            <a:extLst>
              <a:ext uri="{FF2B5EF4-FFF2-40B4-BE49-F238E27FC236}">
                <a16:creationId xmlns:a16="http://schemas.microsoft.com/office/drawing/2014/main" id="{2E0C4F11-FDB4-534B-B839-3873EF31BCD8}"/>
              </a:ext>
            </a:extLst>
          </p:cNvPr>
          <p:cNvPicPr>
            <a:picLocks noChangeAspect="1"/>
          </p:cNvPicPr>
          <p:nvPr userDrawn="1"/>
        </p:nvPicPr>
        <p:blipFill>
          <a:blip r:embed="rId3"/>
          <a:stretch>
            <a:fillRect/>
          </a:stretch>
        </p:blipFill>
        <p:spPr>
          <a:xfrm>
            <a:off x="475864" y="5959628"/>
            <a:ext cx="1750438" cy="600357"/>
          </a:xfrm>
          <a:prstGeom prst="rect">
            <a:avLst/>
          </a:prstGeom>
        </p:spPr>
      </p:pic>
    </p:spTree>
    <p:extLst>
      <p:ext uri="{BB962C8B-B14F-4D97-AF65-F5344CB8AC3E}">
        <p14:creationId xmlns:p14="http://schemas.microsoft.com/office/powerpoint/2010/main" val="187736315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2.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58.xml"/><Relationship Id="rId18" Type="http://schemas.openxmlformats.org/officeDocument/2006/relationships/slideLayout" Target="../slideLayouts/slideLayout63.xml"/><Relationship Id="rId26" Type="http://schemas.openxmlformats.org/officeDocument/2006/relationships/slideLayout" Target="../slideLayouts/slideLayout71.xml"/><Relationship Id="rId3" Type="http://schemas.openxmlformats.org/officeDocument/2006/relationships/slideLayout" Target="../slideLayouts/slideLayout48.xml"/><Relationship Id="rId21" Type="http://schemas.openxmlformats.org/officeDocument/2006/relationships/slideLayout" Target="../slideLayouts/slideLayout66.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5" Type="http://schemas.openxmlformats.org/officeDocument/2006/relationships/slideLayout" Target="../slideLayouts/slideLayout70.xml"/><Relationship Id="rId33" Type="http://schemas.openxmlformats.org/officeDocument/2006/relationships/theme" Target="../theme/theme3.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slideLayout" Target="../slideLayouts/slideLayout65.xml"/><Relationship Id="rId29" Type="http://schemas.openxmlformats.org/officeDocument/2006/relationships/slideLayout" Target="../slideLayouts/slideLayout74.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24" Type="http://schemas.openxmlformats.org/officeDocument/2006/relationships/slideLayout" Target="../slideLayouts/slideLayout69.xml"/><Relationship Id="rId32" Type="http://schemas.openxmlformats.org/officeDocument/2006/relationships/slideLayout" Target="../slideLayouts/slideLayout77.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23" Type="http://schemas.openxmlformats.org/officeDocument/2006/relationships/slideLayout" Target="../slideLayouts/slideLayout68.xml"/><Relationship Id="rId28" Type="http://schemas.openxmlformats.org/officeDocument/2006/relationships/slideLayout" Target="../slideLayouts/slideLayout73.xml"/><Relationship Id="rId10" Type="http://schemas.openxmlformats.org/officeDocument/2006/relationships/slideLayout" Target="../slideLayouts/slideLayout55.xml"/><Relationship Id="rId19" Type="http://schemas.openxmlformats.org/officeDocument/2006/relationships/slideLayout" Target="../slideLayouts/slideLayout64.xml"/><Relationship Id="rId31" Type="http://schemas.openxmlformats.org/officeDocument/2006/relationships/slideLayout" Target="../slideLayouts/slideLayout76.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 Id="rId22" Type="http://schemas.openxmlformats.org/officeDocument/2006/relationships/slideLayout" Target="../slideLayouts/slideLayout67.xml"/><Relationship Id="rId27" Type="http://schemas.openxmlformats.org/officeDocument/2006/relationships/slideLayout" Target="../slideLayouts/slideLayout72.xml"/><Relationship Id="rId30" Type="http://schemas.openxmlformats.org/officeDocument/2006/relationships/slideLayout" Target="../slideLayouts/slideLayout75.xml"/><Relationship Id="rId8" Type="http://schemas.openxmlformats.org/officeDocument/2006/relationships/slideLayout" Target="../slideLayouts/slideLayout5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6B507D-94A3-1702-0FA4-0B45244E06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76261F87-D421-82CD-866D-49720C57F5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AAF3FCDA-4020-7052-0D4A-A2AA92BF4E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90FB18F-221D-1A41-BBDA-CF94AF90E731}" type="datetimeFigureOut">
              <a:rPr lang="fr-FR" smtClean="0"/>
              <a:t>14/04/2025</a:t>
            </a:fld>
            <a:endParaRPr lang="fr-FR"/>
          </a:p>
        </p:txBody>
      </p:sp>
      <p:sp>
        <p:nvSpPr>
          <p:cNvPr id="5" name="Espace réservé du pied de page 4">
            <a:extLst>
              <a:ext uri="{FF2B5EF4-FFF2-40B4-BE49-F238E27FC236}">
                <a16:creationId xmlns:a16="http://schemas.microsoft.com/office/drawing/2014/main" id="{54FDC9BF-4073-96C1-2A0A-7DC9BF88D9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D34D8C7-D7CD-155B-BB20-77C56F70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B9340C-60E1-E646-B743-680ABA21BAA0}" type="slidenum">
              <a:rPr lang="fr-FR" smtClean="0"/>
              <a:t>‹#›</a:t>
            </a:fld>
            <a:endParaRPr lang="fr-FR"/>
          </a:p>
        </p:txBody>
      </p:sp>
    </p:spTree>
    <p:extLst>
      <p:ext uri="{BB962C8B-B14F-4D97-AF65-F5344CB8AC3E}">
        <p14:creationId xmlns:p14="http://schemas.microsoft.com/office/powerpoint/2010/main" val="267950509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49" r:id="rId4"/>
    <p:sldLayoutId id="2147483687" r:id="rId5"/>
    <p:sldLayoutId id="2147483688" r:id="rId6"/>
    <p:sldLayoutId id="2147483689" r:id="rId7"/>
    <p:sldLayoutId id="2147483671" r:id="rId8"/>
    <p:sldLayoutId id="2147483675" r:id="rId9"/>
    <p:sldLayoutId id="2147483676" r:id="rId10"/>
    <p:sldLayoutId id="2147483672" r:id="rId11"/>
    <p:sldLayoutId id="2147483678" r:id="rId12"/>
    <p:sldLayoutId id="2147483679" r:id="rId13"/>
    <p:sldLayoutId id="2147483670" r:id="rId14"/>
    <p:sldLayoutId id="2147483674" r:id="rId15"/>
    <p:sldLayoutId id="2147483677" r:id="rId16"/>
    <p:sldLayoutId id="2147483673" r:id="rId17"/>
    <p:sldLayoutId id="2147483650" r:id="rId18"/>
    <p:sldLayoutId id="2147483655" r:id="rId19"/>
    <p:sldLayoutId id="2147483662" r:id="rId20"/>
    <p:sldLayoutId id="2147483663" r:id="rId21"/>
    <p:sldLayoutId id="2147483657" r:id="rId22"/>
    <p:sldLayoutId id="2147483690" r:id="rId23"/>
    <p:sldLayoutId id="2147483691" r:id="rId24"/>
    <p:sldLayoutId id="2147483667" r:id="rId25"/>
    <p:sldLayoutId id="2147483668" r:id="rId26"/>
    <p:sldLayoutId id="2147483669" r:id="rId27"/>
    <p:sldLayoutId id="2147483680" r:id="rId28"/>
    <p:sldLayoutId id="2147483684" r:id="rId29"/>
    <p:sldLayoutId id="2147483685" r:id="rId30"/>
    <p:sldLayoutId id="2147483686" r:id="rId31"/>
    <p:sldLayoutId id="2147483753" r:id="rId32"/>
    <p:sldLayoutId id="2147483754" r:id="rId33"/>
  </p:sldLayoutIdLst>
  <p:txStyles>
    <p:titleStyle>
      <a:lvl1pPr algn="l" defTabSz="914400" rtl="0" eaLnBrk="1" latinLnBrk="0" hangingPunct="1">
        <a:lnSpc>
          <a:spcPct val="90000"/>
        </a:lnSpc>
        <a:spcBef>
          <a:spcPct val="0"/>
        </a:spcBef>
        <a:buNone/>
        <a:defRPr sz="4400" b="1" kern="1200">
          <a:solidFill>
            <a:schemeClr val="tx1"/>
          </a:solidFill>
          <a:latin typeface="ClanPro-Bold" panose="020B0804020101020102" pitchFamily="34" charset="-18"/>
          <a:ea typeface="+mj-ea"/>
          <a:cs typeface="+mj-cs"/>
        </a:defRPr>
      </a:lvl1pPr>
    </p:titleStyle>
    <p:bodyStyle>
      <a:lvl1pPr marL="0" indent="0" algn="l" defTabSz="914400" rtl="0" eaLnBrk="1" latinLnBrk="0" hangingPunct="1">
        <a:lnSpc>
          <a:spcPct val="114000"/>
        </a:lnSpc>
        <a:spcBef>
          <a:spcPts val="1000"/>
        </a:spcBef>
        <a:buFont typeface="Arial" panose="020B0604020202020204" pitchFamily="34" charset="0"/>
        <a:buNone/>
        <a:defRPr sz="2800" kern="1200">
          <a:solidFill>
            <a:schemeClr val="tx1"/>
          </a:solidFill>
          <a:latin typeface="ClanPro-Book" panose="020B0604020101020102" pitchFamily="34" charset="-18"/>
          <a:ea typeface="+mn-ea"/>
          <a:cs typeface="+mn-cs"/>
        </a:defRPr>
      </a:lvl1pPr>
      <a:lvl2pPr marL="457200" indent="0" algn="l" defTabSz="914400" rtl="0" eaLnBrk="1" latinLnBrk="0" hangingPunct="1">
        <a:lnSpc>
          <a:spcPct val="114000"/>
        </a:lnSpc>
        <a:spcBef>
          <a:spcPts val="500"/>
        </a:spcBef>
        <a:buFont typeface="Arial" panose="020B0604020202020204" pitchFamily="34" charset="0"/>
        <a:buNone/>
        <a:defRPr sz="2400" kern="1200">
          <a:solidFill>
            <a:schemeClr val="tx1"/>
          </a:solidFill>
          <a:latin typeface="ClanPro-Book" panose="020B0604020101020102" pitchFamily="34" charset="-18"/>
          <a:ea typeface="+mn-ea"/>
          <a:cs typeface="+mn-cs"/>
        </a:defRPr>
      </a:lvl2pPr>
      <a:lvl3pPr marL="914400" indent="0" algn="l" defTabSz="914400" rtl="0" eaLnBrk="1" latinLnBrk="0" hangingPunct="1">
        <a:lnSpc>
          <a:spcPct val="114000"/>
        </a:lnSpc>
        <a:spcBef>
          <a:spcPts val="500"/>
        </a:spcBef>
        <a:buFont typeface="Arial" panose="020B0604020202020204" pitchFamily="34" charset="0"/>
        <a:buNone/>
        <a:defRPr sz="2000" kern="1200">
          <a:solidFill>
            <a:schemeClr val="tx1"/>
          </a:solidFill>
          <a:latin typeface="ClanPro-Book" panose="020B0604020101020102" pitchFamily="34" charset="-18"/>
          <a:ea typeface="+mn-ea"/>
          <a:cs typeface="+mn-cs"/>
        </a:defRPr>
      </a:lvl3pPr>
      <a:lvl4pPr marL="1371600" indent="0" algn="l" defTabSz="914400" rtl="0" eaLnBrk="1" latinLnBrk="0" hangingPunct="1">
        <a:lnSpc>
          <a:spcPct val="114000"/>
        </a:lnSpc>
        <a:spcBef>
          <a:spcPts val="500"/>
        </a:spcBef>
        <a:buFont typeface="Arial" panose="020B0604020202020204" pitchFamily="34" charset="0"/>
        <a:buNone/>
        <a:defRPr sz="1800" kern="1200">
          <a:solidFill>
            <a:schemeClr val="tx1"/>
          </a:solidFill>
          <a:latin typeface="ClanPro-Book" panose="020B0604020101020102" pitchFamily="34" charset="-18"/>
          <a:ea typeface="+mn-ea"/>
          <a:cs typeface="+mn-cs"/>
        </a:defRPr>
      </a:lvl4pPr>
      <a:lvl5pPr marL="1828800" indent="0" algn="l" defTabSz="914400" rtl="0" eaLnBrk="1" latinLnBrk="0" hangingPunct="1">
        <a:lnSpc>
          <a:spcPct val="114000"/>
        </a:lnSpc>
        <a:spcBef>
          <a:spcPts val="500"/>
        </a:spcBef>
        <a:buFont typeface="Arial" panose="020B0604020202020204" pitchFamily="34" charset="0"/>
        <a:buNone/>
        <a:defRPr sz="1800" kern="1200">
          <a:solidFill>
            <a:schemeClr val="tx1"/>
          </a:solidFill>
          <a:latin typeface="ClanPro-Book" panose="020B0604020101020102" pitchFamily="34" charset="-1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naslova 1">
            <a:extLst>
              <a:ext uri="{FF2B5EF4-FFF2-40B4-BE49-F238E27FC236}">
                <a16:creationId xmlns:a16="http://schemas.microsoft.com/office/drawing/2014/main" id="{BE45352C-C8EC-B83B-E6BA-35D55F790E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FC208B0C-49F3-4E87-746F-363CA5CC2F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2C509452-FDD2-DAF3-FA5A-F205AF26D3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E87E0A-66E1-4E48-A547-3774DACF03AD}" type="datetimeFigureOut">
              <a:rPr lang="hr-HR" smtClean="0"/>
              <a:t>14.4.2025.</a:t>
            </a:fld>
            <a:endParaRPr lang="hr-HR"/>
          </a:p>
        </p:txBody>
      </p:sp>
      <p:sp>
        <p:nvSpPr>
          <p:cNvPr id="5" name="Rezervirano mjesto podnožja 4">
            <a:extLst>
              <a:ext uri="{FF2B5EF4-FFF2-40B4-BE49-F238E27FC236}">
                <a16:creationId xmlns:a16="http://schemas.microsoft.com/office/drawing/2014/main" id="{290D1DC7-1F4B-24B7-2CC3-8F734B3B65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hr-HR"/>
          </a:p>
        </p:txBody>
      </p:sp>
      <p:sp>
        <p:nvSpPr>
          <p:cNvPr id="6" name="Rezervirano mjesto broja slajda 5">
            <a:extLst>
              <a:ext uri="{FF2B5EF4-FFF2-40B4-BE49-F238E27FC236}">
                <a16:creationId xmlns:a16="http://schemas.microsoft.com/office/drawing/2014/main" id="{95CD60A6-1C5E-F76B-B580-19B2D6E69B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7CAFAC4-EA14-4181-A702-978F1DE60636}" type="slidenum">
              <a:rPr lang="hr-HR" smtClean="0"/>
              <a:t>‹#›</a:t>
            </a:fld>
            <a:endParaRPr lang="hr-HR"/>
          </a:p>
        </p:txBody>
      </p:sp>
    </p:spTree>
    <p:extLst>
      <p:ext uri="{BB962C8B-B14F-4D97-AF65-F5344CB8AC3E}">
        <p14:creationId xmlns:p14="http://schemas.microsoft.com/office/powerpoint/2010/main" val="297790794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6B507D-94A3-1702-0FA4-0B45244E06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76261F87-D421-82CD-866D-49720C57F5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AAF3FCDA-4020-7052-0D4A-A2AA92BF4E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90FB18F-221D-1A41-BBDA-CF94AF90E731}" type="datetimeFigureOut">
              <a:rPr lang="fr-FR" smtClean="0"/>
              <a:t>14/04/2025</a:t>
            </a:fld>
            <a:endParaRPr lang="fr-FR"/>
          </a:p>
        </p:txBody>
      </p:sp>
      <p:sp>
        <p:nvSpPr>
          <p:cNvPr id="5" name="Espace réservé du pied de page 4">
            <a:extLst>
              <a:ext uri="{FF2B5EF4-FFF2-40B4-BE49-F238E27FC236}">
                <a16:creationId xmlns:a16="http://schemas.microsoft.com/office/drawing/2014/main" id="{54FDC9BF-4073-96C1-2A0A-7DC9BF88D9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D34D8C7-D7CD-155B-BB20-77C56F70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B9340C-60E1-E646-B743-680ABA21BAA0}" type="slidenum">
              <a:rPr lang="fr-FR" smtClean="0"/>
              <a:t>‹#›</a:t>
            </a:fld>
            <a:endParaRPr lang="fr-FR"/>
          </a:p>
        </p:txBody>
      </p:sp>
    </p:spTree>
    <p:extLst>
      <p:ext uri="{BB962C8B-B14F-4D97-AF65-F5344CB8AC3E}">
        <p14:creationId xmlns:p14="http://schemas.microsoft.com/office/powerpoint/2010/main" val="164211430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55" r:id="rId32"/>
  </p:sldLayoutIdLst>
  <p:txStyles>
    <p:titleStyle>
      <a:lvl1pPr algn="l" defTabSz="914400" rtl="0" eaLnBrk="1" latinLnBrk="0" hangingPunct="1">
        <a:lnSpc>
          <a:spcPct val="90000"/>
        </a:lnSpc>
        <a:spcBef>
          <a:spcPct val="0"/>
        </a:spcBef>
        <a:buNone/>
        <a:defRPr sz="4400" b="1" kern="1200">
          <a:solidFill>
            <a:schemeClr val="tx1"/>
          </a:solidFill>
          <a:latin typeface="ClanPro-Bold" panose="020B0804020101020102" pitchFamily="34" charset="-18"/>
          <a:ea typeface="+mj-ea"/>
          <a:cs typeface="+mj-cs"/>
        </a:defRPr>
      </a:lvl1pPr>
    </p:titleStyle>
    <p:bodyStyle>
      <a:lvl1pPr marL="0" indent="0" algn="l" defTabSz="914400" rtl="0" eaLnBrk="1" latinLnBrk="0" hangingPunct="1">
        <a:lnSpc>
          <a:spcPct val="114000"/>
        </a:lnSpc>
        <a:spcBef>
          <a:spcPts val="1000"/>
        </a:spcBef>
        <a:buFont typeface="Arial" panose="020B0604020202020204" pitchFamily="34" charset="0"/>
        <a:buNone/>
        <a:defRPr sz="2800" kern="1200">
          <a:solidFill>
            <a:schemeClr val="tx1"/>
          </a:solidFill>
          <a:latin typeface="ClanPro-Book" panose="020B0604020101020102" pitchFamily="34" charset="-18"/>
          <a:ea typeface="+mn-ea"/>
          <a:cs typeface="+mn-cs"/>
        </a:defRPr>
      </a:lvl1pPr>
      <a:lvl2pPr marL="457200" indent="0" algn="l" defTabSz="914400" rtl="0" eaLnBrk="1" latinLnBrk="0" hangingPunct="1">
        <a:lnSpc>
          <a:spcPct val="114000"/>
        </a:lnSpc>
        <a:spcBef>
          <a:spcPts val="500"/>
        </a:spcBef>
        <a:buFont typeface="Arial" panose="020B0604020202020204" pitchFamily="34" charset="0"/>
        <a:buNone/>
        <a:defRPr sz="2400" kern="1200">
          <a:solidFill>
            <a:schemeClr val="tx1"/>
          </a:solidFill>
          <a:latin typeface="ClanPro-Book" panose="020B0604020101020102" pitchFamily="34" charset="-18"/>
          <a:ea typeface="+mn-ea"/>
          <a:cs typeface="+mn-cs"/>
        </a:defRPr>
      </a:lvl2pPr>
      <a:lvl3pPr marL="914400" indent="0" algn="l" defTabSz="914400" rtl="0" eaLnBrk="1" latinLnBrk="0" hangingPunct="1">
        <a:lnSpc>
          <a:spcPct val="114000"/>
        </a:lnSpc>
        <a:spcBef>
          <a:spcPts val="500"/>
        </a:spcBef>
        <a:buFont typeface="Arial" panose="020B0604020202020204" pitchFamily="34" charset="0"/>
        <a:buNone/>
        <a:defRPr sz="2000" kern="1200">
          <a:solidFill>
            <a:schemeClr val="tx1"/>
          </a:solidFill>
          <a:latin typeface="ClanPro-Book" panose="020B0604020101020102" pitchFamily="34" charset="-18"/>
          <a:ea typeface="+mn-ea"/>
          <a:cs typeface="+mn-cs"/>
        </a:defRPr>
      </a:lvl3pPr>
      <a:lvl4pPr marL="1371600" indent="0" algn="l" defTabSz="914400" rtl="0" eaLnBrk="1" latinLnBrk="0" hangingPunct="1">
        <a:lnSpc>
          <a:spcPct val="114000"/>
        </a:lnSpc>
        <a:spcBef>
          <a:spcPts val="500"/>
        </a:spcBef>
        <a:buFont typeface="Arial" panose="020B0604020202020204" pitchFamily="34" charset="0"/>
        <a:buNone/>
        <a:defRPr sz="1800" kern="1200">
          <a:solidFill>
            <a:schemeClr val="tx1"/>
          </a:solidFill>
          <a:latin typeface="ClanPro-Book" panose="020B0604020101020102" pitchFamily="34" charset="-18"/>
          <a:ea typeface="+mn-ea"/>
          <a:cs typeface="+mn-cs"/>
        </a:defRPr>
      </a:lvl4pPr>
      <a:lvl5pPr marL="1828800" indent="0" algn="l" defTabSz="914400" rtl="0" eaLnBrk="1" latinLnBrk="0" hangingPunct="1">
        <a:lnSpc>
          <a:spcPct val="114000"/>
        </a:lnSpc>
        <a:spcBef>
          <a:spcPts val="500"/>
        </a:spcBef>
        <a:buFont typeface="Arial" panose="020B0604020202020204" pitchFamily="34" charset="0"/>
        <a:buNone/>
        <a:defRPr sz="1800" kern="1200">
          <a:solidFill>
            <a:schemeClr val="tx1"/>
          </a:solidFill>
          <a:latin typeface="ClanPro-Book" panose="020B0604020101020102" pitchFamily="34" charset="-1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hr-H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BE617E-8234-43E5-8EEC-2B5090423876}" type="datetimeFigureOut">
              <a:rPr lang="hr-HR" smtClean="0"/>
              <a:t>14.4.2025.</a:t>
            </a:fld>
            <a:endParaRPr lang="hr-H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115F9F-6340-4765-9BAB-B4FDB27D75CA}" type="slidenum">
              <a:rPr lang="hr-HR" smtClean="0"/>
              <a:t>‹#›</a:t>
            </a:fld>
            <a:endParaRPr lang="hr-HR"/>
          </a:p>
        </p:txBody>
      </p:sp>
    </p:spTree>
    <p:extLst>
      <p:ext uri="{BB962C8B-B14F-4D97-AF65-F5344CB8AC3E}">
        <p14:creationId xmlns:p14="http://schemas.microsoft.com/office/powerpoint/2010/main" val="1942967375"/>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2" Type="http://schemas.openxmlformats.org/officeDocument/2006/relationships/hyperlink" Target="https://mjere.hr/korisnicki-centar/pojmovnik/" TargetMode="External"/><Relationship Id="rId1" Type="http://schemas.openxmlformats.org/officeDocument/2006/relationships/slideLayout" Target="../slideLayouts/slideLayout77.xml"/></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3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2.png"/><Relationship Id="rId12" Type="http://schemas.openxmlformats.org/officeDocument/2006/relationships/image" Target="../media/image20.svg"/><Relationship Id="rId2" Type="http://schemas.openxmlformats.org/officeDocument/2006/relationships/image" Target="../media/image16.jpg"/><Relationship Id="rId1" Type="http://schemas.openxmlformats.org/officeDocument/2006/relationships/slideLayout" Target="../slideLayouts/slideLayout32.xml"/><Relationship Id="rId6" Type="http://schemas.openxmlformats.org/officeDocument/2006/relationships/image" Target="../media/image18.svg"/><Relationship Id="rId11"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11.svg"/><Relationship Id="rId4" Type="http://schemas.openxmlformats.org/officeDocument/2006/relationships/image" Target="../media/image15.svg"/><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svg"/><Relationship Id="rId7" Type="http://schemas.openxmlformats.org/officeDocument/2006/relationships/image" Target="../media/image18.svg"/><Relationship Id="rId2" Type="http://schemas.openxmlformats.org/officeDocument/2006/relationships/image" Target="../media/image12.png"/><Relationship Id="rId1" Type="http://schemas.openxmlformats.org/officeDocument/2006/relationships/slideLayout" Target="../slideLayouts/slideLayout32.xml"/><Relationship Id="rId6" Type="http://schemas.openxmlformats.org/officeDocument/2006/relationships/image" Target="../media/image17.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22.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1.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90.xml"/><Relationship Id="rId6" Type="http://schemas.openxmlformats.org/officeDocument/2006/relationships/image" Target="../media/image17.png"/><Relationship Id="rId5" Type="http://schemas.openxmlformats.org/officeDocument/2006/relationships/image" Target="../media/image13.svg"/><Relationship Id="rId10" Type="http://schemas.openxmlformats.org/officeDocument/2006/relationships/image" Target="../media/image23.jpg"/><Relationship Id="rId4" Type="http://schemas.openxmlformats.org/officeDocument/2006/relationships/image" Target="../media/image12.png"/><Relationship Id="rId9" Type="http://schemas.openxmlformats.org/officeDocument/2006/relationships/image" Target="../media/image20.svg"/></Relationships>
</file>

<file path=ppt/slides/_rels/slide16.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1.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90.xml"/><Relationship Id="rId6" Type="http://schemas.openxmlformats.org/officeDocument/2006/relationships/image" Target="../media/image17.png"/><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xml"/><Relationship Id="rId1" Type="http://schemas.openxmlformats.org/officeDocument/2006/relationships/slideLayout" Target="../slideLayouts/slideLayout9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xml"/><Relationship Id="rId1" Type="http://schemas.openxmlformats.org/officeDocument/2006/relationships/slideLayout" Target="../slideLayouts/slideLayout90.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xml"/><Relationship Id="rId1" Type="http://schemas.openxmlformats.org/officeDocument/2006/relationships/slideLayout" Target="../slideLayouts/slideLayout90.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xml"/><Relationship Id="rId1" Type="http://schemas.openxmlformats.org/officeDocument/2006/relationships/slideLayout" Target="../slideLayouts/slideLayout90.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5.xml"/><Relationship Id="rId1" Type="http://schemas.openxmlformats.org/officeDocument/2006/relationships/slideLayout" Target="../slideLayouts/slideLayout90.xml"/></Relationships>
</file>

<file path=ppt/slides/_rels/slide22.xml.rels><?xml version="1.0" encoding="UTF-8" standalone="yes"?>
<Relationships xmlns="http://schemas.openxmlformats.org/package/2006/relationships"><Relationship Id="rId3" Type="http://schemas.openxmlformats.org/officeDocument/2006/relationships/hyperlink" Target="https://vauceri.hzz.hr/" TargetMode="External"/><Relationship Id="rId2" Type="http://schemas.openxmlformats.org/officeDocument/2006/relationships/notesSlide" Target="../notesSlides/notesSlide6.xml"/><Relationship Id="rId1" Type="http://schemas.openxmlformats.org/officeDocument/2006/relationships/slideLayout" Target="../slideLayouts/slideLayout90.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90.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90.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E192C67-BB24-827B-A7A7-BEF5B2440DFC}"/>
              </a:ext>
            </a:extLst>
          </p:cNvPr>
          <p:cNvSpPr>
            <a:spLocks noGrp="1"/>
          </p:cNvSpPr>
          <p:nvPr>
            <p:ph type="body" sz="quarter" idx="13"/>
          </p:nvPr>
        </p:nvSpPr>
        <p:spPr>
          <a:xfrm>
            <a:off x="491986" y="1008270"/>
            <a:ext cx="6872910" cy="4299226"/>
          </a:xfrm>
        </p:spPr>
        <p:txBody>
          <a:bodyPr/>
          <a:lstStyle/>
          <a:p>
            <a:pPr algn="ctr">
              <a:lnSpc>
                <a:spcPct val="100000"/>
              </a:lnSpc>
            </a:pPr>
            <a:r>
              <a:rPr lang="hr-HR" sz="6000" u="sng" dirty="0">
                <a:effectLst>
                  <a:outerShdw blurRad="38100" dist="38100" dir="2700000" algn="tl">
                    <a:srgbClr val="000000">
                      <a:alpha val="43137"/>
                    </a:srgbClr>
                  </a:outerShdw>
                </a:effectLst>
                <a:latin typeface="ClanPro-Book" panose="020B0604020101020102"/>
              </a:rPr>
              <a:t>ERA MJERA 2025.</a:t>
            </a:r>
          </a:p>
          <a:p>
            <a:pPr algn="ctr">
              <a:lnSpc>
                <a:spcPct val="100000"/>
              </a:lnSpc>
            </a:pPr>
            <a:r>
              <a:rPr lang="hr-HR" sz="6000" dirty="0">
                <a:effectLst>
                  <a:outerShdw blurRad="38100" dist="38100" dir="2700000" algn="tl">
                    <a:srgbClr val="000000">
                      <a:alpha val="43137"/>
                    </a:srgbClr>
                  </a:outerShdw>
                </a:effectLst>
                <a:latin typeface="ClanPro-Book" panose="020B0604020101020102"/>
              </a:rPr>
              <a:t>MJERE AKTIVNE POLITIKE ZAPOŠLJAVANJA</a:t>
            </a:r>
          </a:p>
          <a:p>
            <a:endParaRPr lang="hr-HR" dirty="0">
              <a:latin typeface="ClanOT-Bold" panose="02000503040000020004" pitchFamily="50" charset="0"/>
            </a:endParaRPr>
          </a:p>
        </p:txBody>
      </p:sp>
    </p:spTree>
    <p:extLst>
      <p:ext uri="{BB962C8B-B14F-4D97-AF65-F5344CB8AC3E}">
        <p14:creationId xmlns:p14="http://schemas.microsoft.com/office/powerpoint/2010/main" val="3315679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CF47487-78C3-2D36-129C-2F7B302E725A}"/>
              </a:ext>
            </a:extLst>
          </p:cNvPr>
          <p:cNvSpPr>
            <a:spLocks noGrp="1"/>
          </p:cNvSpPr>
          <p:nvPr>
            <p:ph type="body" sz="quarter" idx="13"/>
          </p:nvPr>
        </p:nvSpPr>
        <p:spPr>
          <a:xfrm>
            <a:off x="512779" y="2665241"/>
            <a:ext cx="3323725" cy="3942725"/>
          </a:xfrm>
        </p:spPr>
        <p:txBody>
          <a:bodyPr/>
          <a:lstStyle/>
          <a:p>
            <a:r>
              <a:rPr lang="hr-HR" sz="6600" u="sng" dirty="0">
                <a:latin typeface="ClanPro-Bold" panose="020B0804020101020102"/>
              </a:rPr>
              <a:t>MAPZ  </a:t>
            </a:r>
            <a:br>
              <a:rPr lang="hr-HR" sz="6600" u="sng" dirty="0">
                <a:latin typeface="ClanPro-Bold" panose="020B0804020101020102"/>
              </a:rPr>
            </a:br>
            <a:r>
              <a:rPr lang="hr-HR" sz="6600" u="sng" dirty="0">
                <a:latin typeface="ClanPro-Bold" panose="020B0804020101020102"/>
              </a:rPr>
              <a:t>U 2025.</a:t>
            </a:r>
          </a:p>
          <a:p>
            <a:r>
              <a:rPr lang="hr-HR" sz="6600" u="sng" dirty="0">
                <a:latin typeface="ClanPro-Bold" panose="020B0804020101020102"/>
              </a:rPr>
              <a:t>GODINI</a:t>
            </a:r>
          </a:p>
        </p:txBody>
      </p:sp>
      <p:sp>
        <p:nvSpPr>
          <p:cNvPr id="4" name="Content Placeholder 3">
            <a:extLst>
              <a:ext uri="{FF2B5EF4-FFF2-40B4-BE49-F238E27FC236}">
                <a16:creationId xmlns:a16="http://schemas.microsoft.com/office/drawing/2014/main" id="{21B54AFE-E57B-9C07-BC55-CD0F4DA52456}"/>
              </a:ext>
            </a:extLst>
          </p:cNvPr>
          <p:cNvSpPr>
            <a:spLocks noGrp="1"/>
          </p:cNvSpPr>
          <p:nvPr>
            <p:ph sz="half" idx="1"/>
          </p:nvPr>
        </p:nvSpPr>
        <p:spPr>
          <a:xfrm>
            <a:off x="3995530" y="2415209"/>
            <a:ext cx="7983745" cy="4442791"/>
          </a:xfrm>
        </p:spPr>
        <p:txBody>
          <a:bodyPr>
            <a:normAutofit fontScale="77500" lnSpcReduction="20000"/>
          </a:bodyPr>
          <a:lstStyle/>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dirty="0">
                <a:solidFill>
                  <a:schemeClr val="bg2">
                    <a:lumMod val="10000"/>
                  </a:schemeClr>
                </a:solidFill>
                <a:latin typeface="ClanPro-Book" panose="020B0604020101020102"/>
                <a:cs typeface="Times New Roman" panose="02020603050405020304" pitchFamily="18" charset="0"/>
              </a:rPr>
              <a:t>Potpore za </a:t>
            </a:r>
            <a:r>
              <a:rPr lang="hr-HR" sz="2900" b="1" dirty="0">
                <a:solidFill>
                  <a:schemeClr val="bg2">
                    <a:lumMod val="10000"/>
                  </a:schemeClr>
                </a:solidFill>
                <a:latin typeface="ClanPro-Book" panose="020B0604020101020102"/>
                <a:cs typeface="Times New Roman" panose="02020603050405020304" pitchFamily="18" charset="0"/>
              </a:rPr>
              <a:t>zapošljavanje</a:t>
            </a:r>
            <a:r>
              <a:rPr lang="hr-HR" sz="2900" dirty="0">
                <a:solidFill>
                  <a:schemeClr val="bg2">
                    <a:lumMod val="10000"/>
                  </a:schemeClr>
                </a:solidFill>
                <a:latin typeface="ClanPro-Book" panose="020B0604020101020102"/>
                <a:cs typeface="Times New Roman" panose="02020603050405020304" pitchFamily="18" charset="0"/>
              </a:rPr>
              <a:t> </a:t>
            </a:r>
            <a:r>
              <a:rPr lang="hr-HR" sz="2900" i="1" dirty="0">
                <a:solidFill>
                  <a:schemeClr val="bg2">
                    <a:lumMod val="10000"/>
                  </a:schemeClr>
                </a:solidFill>
                <a:latin typeface="ClanPro-Book" panose="020B0604020101020102"/>
                <a:cs typeface="Times New Roman" panose="02020603050405020304" pitchFamily="18" charset="0"/>
              </a:rPr>
              <a:t>(redovna ili zeleno/digitalno)</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dirty="0">
                <a:solidFill>
                  <a:schemeClr val="bg2">
                    <a:lumMod val="10000"/>
                  </a:schemeClr>
                </a:solidFill>
                <a:latin typeface="ClanPro-Book" panose="020B0604020101020102"/>
                <a:cs typeface="Times New Roman" panose="02020603050405020304" pitchFamily="18" charset="0"/>
              </a:rPr>
              <a:t>Potpore za </a:t>
            </a:r>
            <a:r>
              <a:rPr lang="hr-HR" sz="2900" b="1" dirty="0">
                <a:solidFill>
                  <a:schemeClr val="bg2">
                    <a:lumMod val="10000"/>
                  </a:schemeClr>
                </a:solidFill>
                <a:latin typeface="ClanPro-Book" panose="020B0604020101020102"/>
                <a:cs typeface="Times New Roman" panose="02020603050405020304" pitchFamily="18" charset="0"/>
              </a:rPr>
              <a:t>zapošljavanje osoba uključenih u Program Posao+</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dirty="0">
                <a:solidFill>
                  <a:schemeClr val="bg2">
                    <a:lumMod val="10000"/>
                  </a:schemeClr>
                </a:solidFill>
                <a:latin typeface="ClanPro-Book" panose="020B0604020101020102"/>
                <a:cs typeface="Times New Roman" panose="02020603050405020304" pitchFamily="18" charset="0"/>
              </a:rPr>
              <a:t>Potpore za </a:t>
            </a:r>
            <a:r>
              <a:rPr lang="hr-HR" sz="2900" b="1" dirty="0">
                <a:solidFill>
                  <a:schemeClr val="bg2">
                    <a:lumMod val="10000"/>
                  </a:schemeClr>
                </a:solidFill>
                <a:latin typeface="ClanPro-Book" panose="020B0604020101020102"/>
                <a:cs typeface="Times New Roman" panose="02020603050405020304" pitchFamily="18" charset="0"/>
              </a:rPr>
              <a:t>pripravništvo i mlade </a:t>
            </a:r>
            <a:r>
              <a:rPr lang="hr-HR" sz="2900" i="1" dirty="0">
                <a:solidFill>
                  <a:schemeClr val="bg2">
                    <a:lumMod val="10000"/>
                  </a:schemeClr>
                </a:solidFill>
                <a:latin typeface="ClanPro-Book" panose="020B0604020101020102"/>
                <a:cs typeface="Times New Roman" panose="02020603050405020304" pitchFamily="18" charset="0"/>
              </a:rPr>
              <a:t>(redovna ili zeleno/digitalno)</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dirty="0">
                <a:solidFill>
                  <a:schemeClr val="bg2">
                    <a:lumMod val="10000"/>
                  </a:schemeClr>
                </a:solidFill>
                <a:latin typeface="ClanPro-Book" panose="020B0604020101020102"/>
                <a:cs typeface="Times New Roman" panose="02020603050405020304" pitchFamily="18" charset="0"/>
              </a:rPr>
              <a:t>Potpore za </a:t>
            </a:r>
            <a:r>
              <a:rPr lang="hr-HR" sz="2900" b="1" dirty="0">
                <a:solidFill>
                  <a:schemeClr val="bg2">
                    <a:lumMod val="10000"/>
                  </a:schemeClr>
                </a:solidFill>
                <a:latin typeface="ClanPro-Book" panose="020B0604020101020102"/>
                <a:cs typeface="Times New Roman" panose="02020603050405020304" pitchFamily="18" charset="0"/>
              </a:rPr>
              <a:t>usavršavanje</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dirty="0">
                <a:solidFill>
                  <a:schemeClr val="bg2">
                    <a:lumMod val="10000"/>
                  </a:schemeClr>
                </a:solidFill>
                <a:latin typeface="ClanPro-Book" panose="020B0604020101020102"/>
                <a:cs typeface="Times New Roman" panose="02020603050405020304" pitchFamily="18" charset="0"/>
              </a:rPr>
              <a:t>Potpora za </a:t>
            </a:r>
            <a:r>
              <a:rPr lang="hr-HR" sz="2900" b="1" dirty="0">
                <a:solidFill>
                  <a:schemeClr val="bg2">
                    <a:lumMod val="10000"/>
                  </a:schemeClr>
                </a:solidFill>
                <a:latin typeface="ClanPro-Book" panose="020B0604020101020102"/>
                <a:cs typeface="Times New Roman" panose="02020603050405020304" pitchFamily="18" charset="0"/>
              </a:rPr>
              <a:t>samozapošljavanje </a:t>
            </a:r>
            <a:r>
              <a:rPr lang="hr-HR" sz="2900" i="1" dirty="0">
                <a:solidFill>
                  <a:schemeClr val="bg2">
                    <a:lumMod val="10000"/>
                  </a:schemeClr>
                </a:solidFill>
                <a:latin typeface="ClanPro-Book" panose="020B0604020101020102"/>
                <a:cs typeface="Times New Roman" panose="02020603050405020304" pitchFamily="18" charset="0"/>
              </a:rPr>
              <a:t>(redovna ili zeleno/digitalno)</a:t>
            </a:r>
          </a:p>
          <a:p>
            <a:pPr marL="914400" lvl="1"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700" dirty="0">
                <a:solidFill>
                  <a:schemeClr val="bg2">
                    <a:lumMod val="10000"/>
                  </a:schemeClr>
                </a:solidFill>
                <a:latin typeface="ClanPro-Book" panose="020B0604020101020102"/>
                <a:cs typeface="Times New Roman" panose="02020603050405020304" pitchFamily="18" charset="0"/>
              </a:rPr>
              <a:t>Mobilnost radne snage – </a:t>
            </a:r>
            <a:r>
              <a:rPr lang="hr-HR" sz="2700" b="1" dirty="0">
                <a:solidFill>
                  <a:schemeClr val="bg2">
                    <a:lumMod val="10000"/>
                  </a:schemeClr>
                </a:solidFill>
                <a:latin typeface="ClanPro-Book" panose="020B0604020101020102"/>
                <a:cs typeface="Times New Roman" panose="02020603050405020304" pitchFamily="18" charset="0"/>
              </a:rPr>
              <a:t>Biram Hrvatsku</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b="1" dirty="0">
                <a:solidFill>
                  <a:schemeClr val="bg2">
                    <a:lumMod val="10000"/>
                  </a:schemeClr>
                </a:solidFill>
                <a:latin typeface="ClanPro-Book" panose="020B0604020101020102"/>
                <a:cs typeface="Times New Roman" panose="02020603050405020304" pitchFamily="18" charset="0"/>
              </a:rPr>
              <a:t>Osposobljavanje</a:t>
            </a:r>
            <a:r>
              <a:rPr lang="hr-HR" sz="2900" dirty="0">
                <a:solidFill>
                  <a:schemeClr val="bg2">
                    <a:lumMod val="10000"/>
                  </a:schemeClr>
                </a:solidFill>
                <a:latin typeface="ClanPro-Book" panose="020B0604020101020102"/>
                <a:cs typeface="Times New Roman" panose="02020603050405020304" pitchFamily="18" charset="0"/>
              </a:rPr>
              <a:t> na radnom mjestu</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b="1" dirty="0">
                <a:solidFill>
                  <a:schemeClr val="bg2">
                    <a:lumMod val="10000"/>
                  </a:schemeClr>
                </a:solidFill>
                <a:latin typeface="ClanPro-Book" panose="020B0604020101020102"/>
                <a:cs typeface="Times New Roman" panose="02020603050405020304" pitchFamily="18" charset="0"/>
              </a:rPr>
              <a:t>Javni rad</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b="1" dirty="0">
                <a:solidFill>
                  <a:schemeClr val="bg2">
                    <a:lumMod val="10000"/>
                  </a:schemeClr>
                </a:solidFill>
                <a:latin typeface="ClanPro-Book" panose="020B0604020101020102"/>
                <a:cs typeface="Times New Roman" panose="02020603050405020304" pitchFamily="18" charset="0"/>
              </a:rPr>
              <a:t>Potpora za očuvanje radnih mjesta </a:t>
            </a:r>
            <a:r>
              <a:rPr lang="hr-HR" sz="2900" dirty="0">
                <a:solidFill>
                  <a:schemeClr val="bg2">
                    <a:lumMod val="10000"/>
                  </a:schemeClr>
                </a:solidFill>
                <a:latin typeface="ClanPro-Book" panose="020B0604020101020102"/>
                <a:cs typeface="Times New Roman" panose="02020603050405020304" pitchFamily="18" charset="0"/>
              </a:rPr>
              <a:t>- skraćivanje radnog vremena</a:t>
            </a:r>
          </a:p>
          <a:p>
            <a:pPr marL="457200" lvl="0" indent="-457200" algn="just" defTabSz="457200">
              <a:lnSpc>
                <a:spcPct val="100000"/>
              </a:lnSpc>
              <a:spcBef>
                <a:spcPts val="0"/>
              </a:spcBef>
              <a:spcAft>
                <a:spcPts val="800"/>
              </a:spcAft>
              <a:buClr>
                <a:srgbClr val="2794BF"/>
              </a:buClr>
              <a:buFont typeface="Wingdings" panose="05000000000000000000" pitchFamily="2" charset="2"/>
              <a:buChar char="§"/>
              <a:defRPr/>
            </a:pPr>
            <a:r>
              <a:rPr lang="hr-HR" sz="2900" b="1" dirty="0">
                <a:solidFill>
                  <a:schemeClr val="bg2">
                    <a:lumMod val="10000"/>
                  </a:schemeClr>
                </a:solidFill>
                <a:latin typeface="ClanPro-Book" panose="020B0604020101020102"/>
                <a:cs typeface="Times New Roman" panose="02020603050405020304" pitchFamily="18" charset="0"/>
              </a:rPr>
              <a:t>Mjera za zadržavanje radnih mjesta </a:t>
            </a:r>
            <a:r>
              <a:rPr lang="hr-HR" sz="2900" dirty="0">
                <a:solidFill>
                  <a:schemeClr val="bg2">
                    <a:lumMod val="10000"/>
                  </a:schemeClr>
                </a:solidFill>
                <a:latin typeface="ClanPro-Book" panose="020B0604020101020102"/>
                <a:cs typeface="Times New Roman" panose="02020603050405020304" pitchFamily="18" charset="0"/>
              </a:rPr>
              <a:t>u prerađivačkoj industriji</a:t>
            </a:r>
            <a:endParaRPr lang="hr-HR" dirty="0"/>
          </a:p>
        </p:txBody>
      </p:sp>
      <p:pic>
        <p:nvPicPr>
          <p:cNvPr id="11" name="Picture Placeholder 10"/>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5906" b="25906"/>
          <a:stretch>
            <a:fillRect/>
          </a:stretch>
        </p:blipFill>
        <p:spPr/>
      </p:pic>
    </p:spTree>
    <p:extLst>
      <p:ext uri="{BB962C8B-B14F-4D97-AF65-F5344CB8AC3E}">
        <p14:creationId xmlns:p14="http://schemas.microsoft.com/office/powerpoint/2010/main" val="1645309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00E16781-2B2A-5748-A32A-0E69799E4C8E}"/>
              </a:ext>
            </a:extLst>
          </p:cNvPr>
          <p:cNvSpPr txBox="1">
            <a:spLocks/>
          </p:cNvSpPr>
          <p:nvPr/>
        </p:nvSpPr>
        <p:spPr bwMode="auto">
          <a:xfrm>
            <a:off x="179774" y="10113"/>
            <a:ext cx="11011569" cy="10081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lgn="l" defTabSz="914400" rtl="0" eaLnBrk="1" latinLnBrk="0" hangingPunct="1">
              <a:lnSpc>
                <a:spcPct val="90000"/>
              </a:lnSpc>
              <a:spcBef>
                <a:spcPct val="0"/>
              </a:spcBef>
              <a:buNone/>
              <a:defRPr sz="3000" b="0" i="0" kern="1200">
                <a:solidFill>
                  <a:srgbClr val="464646"/>
                </a:solidFill>
                <a:latin typeface="Calibri Light" panose="020F0302020204030204" pitchFamily="34" charset="0"/>
                <a:ea typeface="+mj-ea"/>
                <a:cs typeface="Calibri Light" panose="020F0302020204030204" pitchFamily="34" charset="0"/>
              </a:defRPr>
            </a:lvl1pPr>
          </a:lstStyle>
          <a:p>
            <a:r>
              <a:rPr lang="hr-HR" sz="3200" dirty="0">
                <a:solidFill>
                  <a:schemeClr val="bg1"/>
                </a:solidFill>
                <a:latin typeface="ClanPro-Book"/>
                <a:cs typeface="Calibri" panose="020F0502020204030204" pitchFamily="34" charset="0"/>
              </a:rPr>
              <a:t>Opći uvjeti i postupci potpora za zapošljavanje i pripravništvo:</a:t>
            </a:r>
          </a:p>
        </p:txBody>
      </p:sp>
      <p:sp>
        <p:nvSpPr>
          <p:cNvPr id="5" name="TextBox 4">
            <a:extLst>
              <a:ext uri="{FF2B5EF4-FFF2-40B4-BE49-F238E27FC236}">
                <a16:creationId xmlns:a16="http://schemas.microsoft.com/office/drawing/2014/main" id="{7F6B941F-0B41-C1DD-F99B-E488884E33C4}"/>
              </a:ext>
            </a:extLst>
          </p:cNvPr>
          <p:cNvSpPr txBox="1"/>
          <p:nvPr/>
        </p:nvSpPr>
        <p:spPr bwMode="auto">
          <a:xfrm>
            <a:off x="0" y="1184366"/>
            <a:ext cx="12191999" cy="52629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fizičke ili pravne osobe - obavljaju gospodarsku djelatnost, OPG u sustavu PDV-a (za pripravništvo nije prihvatljivo)</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osnovani 12 mjeseci i minimalno 1 radnik na puno neodređeno vrijeme unazad 3 mjeseca</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obrti</a:t>
            </a:r>
            <a:r>
              <a:rPr lang="hr-HR" sz="1400" dirty="0">
                <a:solidFill>
                  <a:srgbClr val="02080A"/>
                </a:solidFill>
                <a:latin typeface="ClanPro-Book"/>
                <a:cs typeface="Calibri" panose="020F0502020204030204" pitchFamily="34" charset="0"/>
              </a:rPr>
              <a:t>, samostalne djelatnosti i OPG-a za jednu sufinanciranu osobu – obrtnik i nositelj OPG-a prijavljen na HZMO u svojstvu obrtnika/osobe koja obavlja samostalnu djelatnost/nositelja OPG-a unazad </a:t>
            </a:r>
            <a:r>
              <a:rPr lang="hr-HR" sz="1400" b="1" dirty="0">
                <a:solidFill>
                  <a:srgbClr val="02080A"/>
                </a:solidFill>
                <a:latin typeface="ClanPro-Book"/>
                <a:cs typeface="Calibri" panose="020F0502020204030204" pitchFamily="34" charset="0"/>
              </a:rPr>
              <a:t>6 mjeseci</a:t>
            </a:r>
          </a:p>
          <a:p>
            <a:pPr marL="285750" indent="-285750">
              <a:buClr>
                <a:srgbClr val="CC2E35"/>
              </a:buClr>
              <a:buFont typeface="Wingdings" panose="05000000000000000000" pitchFamily="2" charset="2"/>
              <a:buChar char="§"/>
            </a:pPr>
            <a:endParaRPr lang="hr-HR" sz="1400"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zapošljavanje treba dovesti do </a:t>
            </a:r>
            <a:r>
              <a:rPr lang="hr-HR" sz="1400" b="1" dirty="0">
                <a:solidFill>
                  <a:srgbClr val="02080A"/>
                </a:solidFill>
                <a:latin typeface="ClanPro-Book"/>
                <a:cs typeface="Calibri" panose="020F0502020204030204" pitchFamily="34" charset="0"/>
              </a:rPr>
              <a:t>neto povećanja broja zaposlenih </a:t>
            </a:r>
            <a:r>
              <a:rPr lang="hr-HR" sz="1400" dirty="0">
                <a:solidFill>
                  <a:srgbClr val="02080A"/>
                </a:solidFill>
                <a:latin typeface="ClanPro-Book"/>
                <a:cs typeface="Calibri" panose="020F0502020204030204" pitchFamily="34" charset="0"/>
              </a:rPr>
              <a:t>u odnosu na prosječan broj zaposlenih u posljednjih 12 mjeseci</a:t>
            </a: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 </a:t>
            </a:r>
            <a:r>
              <a:rPr lang="hr-HR" sz="1400" b="1" dirty="0">
                <a:solidFill>
                  <a:srgbClr val="02080A"/>
                </a:solidFill>
                <a:latin typeface="ClanPro-Book"/>
                <a:cs typeface="Calibri" panose="020F0502020204030204" pitchFamily="34" charset="0"/>
              </a:rPr>
              <a:t>opravdani razlozi </a:t>
            </a:r>
            <a:r>
              <a:rPr lang="hr-HR" sz="1400" dirty="0">
                <a:solidFill>
                  <a:srgbClr val="02080A"/>
                </a:solidFill>
                <a:latin typeface="ClanPro-Book"/>
                <a:cs typeface="Calibri" panose="020F0502020204030204" pitchFamily="34" charset="0"/>
              </a:rPr>
              <a:t>– redovni otkaz radnika, sporazumni otkaz od strane radnika, izvanredni otkaz od strane poslodavca, otkaz zbog skrivljenog ponašanja radnika, osobno uvjetovani otkaz, nesposobnost za rad, odlazak u mirovinu, smrti, dobrovoljni pristanak radnika na skraćivanje radnog vremena, nezadovoljavanje na probnom radu ili otkaza zbog </a:t>
            </a:r>
            <a:r>
              <a:rPr lang="hr-HR" sz="1400" dirty="0" err="1">
                <a:solidFill>
                  <a:srgbClr val="02080A"/>
                </a:solidFill>
                <a:latin typeface="ClanPro-Book"/>
                <a:cs typeface="Calibri" panose="020F0502020204030204" pitchFamily="34" charset="0"/>
              </a:rPr>
              <a:t>nepolaganja</a:t>
            </a:r>
            <a:r>
              <a:rPr lang="hr-HR" sz="1400" dirty="0">
                <a:solidFill>
                  <a:srgbClr val="02080A"/>
                </a:solidFill>
                <a:latin typeface="ClanPro-Book"/>
                <a:cs typeface="Calibri" panose="020F0502020204030204" pitchFamily="34" charset="0"/>
              </a:rPr>
              <a:t> stručnog ispita (ako je primjenjivo) </a:t>
            </a:r>
            <a:r>
              <a:rPr lang="hr-HR" sz="1400" b="1" dirty="0">
                <a:solidFill>
                  <a:srgbClr val="02080A"/>
                </a:solidFill>
                <a:latin typeface="ClanPro-Book"/>
                <a:cs typeface="Calibri" panose="020F0502020204030204" pitchFamily="34" charset="0"/>
              </a:rPr>
              <a:t>- ne poslovno uvjetovani otkaz, ne istek ugovora o radu</a:t>
            </a:r>
          </a:p>
          <a:p>
            <a:pPr marL="285750" indent="-285750">
              <a:buClr>
                <a:srgbClr val="CC2E35"/>
              </a:buClr>
              <a:buFont typeface="Wingdings" panose="05000000000000000000" pitchFamily="2" charset="2"/>
              <a:buChar char="§"/>
            </a:pPr>
            <a:endParaRPr lang="hr-HR" sz="1400" b="1"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Isključuje mjeru:</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odluka o poslovno uvjetovanom otkazu unatrag 6 mjeseci </a:t>
            </a:r>
            <a:r>
              <a:rPr lang="hr-HR" sz="1400" dirty="0">
                <a:solidFill>
                  <a:srgbClr val="02080A"/>
                </a:solidFill>
                <a:latin typeface="ClanPro-Book"/>
                <a:cs typeface="Calibri" panose="020F0502020204030204" pitchFamily="34" charset="0"/>
              </a:rPr>
              <a:t>(</a:t>
            </a:r>
            <a:r>
              <a:rPr lang="pl-PL" sz="1400" dirty="0" err="1">
                <a:solidFill>
                  <a:srgbClr val="02080A"/>
                </a:solidFill>
                <a:latin typeface="ClanPro-Book"/>
                <a:cs typeface="Calibri" panose="020F0502020204030204" pitchFamily="34" charset="0"/>
              </a:rPr>
              <a:t>datum</a:t>
            </a:r>
            <a:r>
              <a:rPr lang="pl-PL" sz="1400" dirty="0">
                <a:solidFill>
                  <a:srgbClr val="02080A"/>
                </a:solidFill>
                <a:latin typeface="ClanPro-Book"/>
                <a:cs typeface="Calibri" panose="020F0502020204030204" pitchFamily="34" charset="0"/>
              </a:rPr>
              <a:t> </a:t>
            </a:r>
            <a:r>
              <a:rPr lang="pl-PL" sz="1400" dirty="0" err="1">
                <a:solidFill>
                  <a:srgbClr val="02080A"/>
                </a:solidFill>
                <a:latin typeface="ClanPro-Book"/>
                <a:cs typeface="Calibri" panose="020F0502020204030204" pitchFamily="34" charset="0"/>
              </a:rPr>
              <a:t>otkaza</a:t>
            </a:r>
            <a:r>
              <a:rPr lang="pl-PL" sz="1400" dirty="0">
                <a:solidFill>
                  <a:srgbClr val="02080A"/>
                </a:solidFill>
                <a:latin typeface="ClanPro-Book"/>
                <a:cs typeface="Calibri" panose="020F0502020204030204" pitchFamily="34" charset="0"/>
              </a:rPr>
              <a:t> u HZMO bazi) – </a:t>
            </a:r>
            <a:r>
              <a:rPr lang="pl-PL" sz="1400" dirty="0" err="1">
                <a:solidFill>
                  <a:srgbClr val="02080A"/>
                </a:solidFill>
                <a:latin typeface="ClanPro-Book"/>
                <a:cs typeface="Calibri" panose="020F0502020204030204" pitchFamily="34" charset="0"/>
              </a:rPr>
              <a:t>veliki</a:t>
            </a:r>
            <a:r>
              <a:rPr lang="pl-PL" sz="1400" dirty="0">
                <a:solidFill>
                  <a:srgbClr val="02080A"/>
                </a:solidFill>
                <a:latin typeface="ClanPro-Book"/>
                <a:cs typeface="Calibri" panose="020F0502020204030204" pitchFamily="34" charset="0"/>
              </a:rPr>
              <a:t> </a:t>
            </a:r>
            <a:r>
              <a:rPr lang="pl-PL" sz="1400" dirty="0" err="1">
                <a:solidFill>
                  <a:srgbClr val="02080A"/>
                </a:solidFill>
                <a:latin typeface="ClanPro-Book"/>
                <a:cs typeface="Calibri" panose="020F0502020204030204" pitchFamily="34" charset="0"/>
              </a:rPr>
              <a:t>poslodavci</a:t>
            </a:r>
            <a:r>
              <a:rPr lang="pl-PL" sz="1400" dirty="0">
                <a:solidFill>
                  <a:srgbClr val="02080A"/>
                </a:solidFill>
                <a:latin typeface="ClanPro-Book"/>
                <a:cs typeface="Calibri" panose="020F0502020204030204" pitchFamily="34" charset="0"/>
              </a:rPr>
              <a:t> do 3%</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ustupanje i </a:t>
            </a:r>
            <a:r>
              <a:rPr lang="hr-HR" sz="1400" b="1" dirty="0" err="1">
                <a:solidFill>
                  <a:srgbClr val="02080A"/>
                </a:solidFill>
                <a:latin typeface="ClanPro-Book"/>
                <a:cs typeface="Calibri" panose="020F0502020204030204" pitchFamily="34" charset="0"/>
              </a:rPr>
              <a:t>izaslanje</a:t>
            </a:r>
            <a:r>
              <a:rPr lang="hr-HR" sz="1400" b="1" dirty="0">
                <a:solidFill>
                  <a:srgbClr val="02080A"/>
                </a:solidFill>
                <a:latin typeface="ClanPro-Book"/>
                <a:cs typeface="Calibri" panose="020F0502020204030204" pitchFamily="34" charset="0"/>
              </a:rPr>
              <a:t> radnika</a:t>
            </a:r>
          </a:p>
          <a:p>
            <a:pPr marL="285750" indent="-285750">
              <a:buClr>
                <a:srgbClr val="CC2E35"/>
              </a:buClr>
              <a:buFont typeface="Wingdings" panose="05000000000000000000" pitchFamily="2" charset="2"/>
              <a:buChar char="§"/>
            </a:pPr>
            <a:endParaRPr lang="hr-HR" sz="1400"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ista osoba već radila kod poslodavca (ili povezanih poslodavaca) unatrag 12 mjeseci </a:t>
            </a: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ista osoba već bila sufinancirana kod tog poslodavca</a:t>
            </a:r>
          </a:p>
          <a:p>
            <a:pPr marL="285750" indent="-285750">
              <a:buClr>
                <a:srgbClr val="CC2E35"/>
              </a:buClr>
              <a:buFont typeface="Wingdings" panose="05000000000000000000" pitchFamily="2" charset="2"/>
              <a:buChar char="§"/>
            </a:pPr>
            <a:endParaRPr lang="hr-HR" sz="1400" b="1"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teže nepravilnosti (inspekcije ili drugo nadzorno tijelo) u odnosu na zakonske propise o radu i radnim odnosima i obračunatim i isplaćenim obvezama na ime javnih davanja</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nepodmirene obveze po osnovi javnih davanja </a:t>
            </a:r>
            <a:r>
              <a:rPr lang="hr-HR" sz="1400" dirty="0">
                <a:solidFill>
                  <a:srgbClr val="02080A"/>
                </a:solidFill>
                <a:latin typeface="ClanPro-Book"/>
                <a:cs typeface="Calibri" panose="020F0502020204030204" pitchFamily="34" charset="0"/>
              </a:rPr>
              <a:t>(potvrda Porezne uprave, Upravni ugovor)</a:t>
            </a:r>
          </a:p>
          <a:p>
            <a:pPr marL="285750" indent="-285750">
              <a:buClr>
                <a:srgbClr val="CC2E35"/>
              </a:buClr>
              <a:buFont typeface="Wingdings" panose="05000000000000000000" pitchFamily="2" charset="2"/>
              <a:buChar char="§"/>
            </a:pPr>
            <a:r>
              <a:rPr lang="hr-HR" sz="1400" b="1" dirty="0">
                <a:solidFill>
                  <a:srgbClr val="02080A"/>
                </a:solidFill>
                <a:latin typeface="ClanPro-Book"/>
                <a:cs typeface="Calibri" panose="020F0502020204030204" pitchFamily="34" charset="0"/>
              </a:rPr>
              <a:t>poslodavac u poteškoćama </a:t>
            </a:r>
            <a:r>
              <a:rPr lang="hr-HR" sz="1400" dirty="0">
                <a:solidFill>
                  <a:srgbClr val="02080A"/>
                </a:solidFill>
                <a:latin typeface="ClanPro-Book"/>
                <a:cs typeface="Calibri" panose="020F0502020204030204" pitchFamily="34" charset="0"/>
              </a:rPr>
              <a:t>kako je definirani Pojmovnikom objavljenim na </a:t>
            </a:r>
            <a:r>
              <a:rPr lang="hr-HR" sz="1400" dirty="0">
                <a:solidFill>
                  <a:srgbClr val="02080A"/>
                </a:solidFill>
                <a:latin typeface="ClanPro-Book"/>
                <a:cs typeface="Calibri" panose="020F0502020204030204" pitchFamily="34" charset="0"/>
                <a:hlinkClick r:id="rId2"/>
              </a:rPr>
              <a:t>https://mjere.hr/korisnicki-centar/pojmovnik/</a:t>
            </a:r>
            <a:r>
              <a:rPr lang="hr-HR" sz="1400" dirty="0">
                <a:solidFill>
                  <a:srgbClr val="02080A"/>
                </a:solidFill>
                <a:latin typeface="ClanPro-Book"/>
                <a:cs typeface="Calibri" panose="020F0502020204030204" pitchFamily="34" charset="0"/>
              </a:rPr>
              <a:t> (obrazac </a:t>
            </a:r>
            <a:r>
              <a:rPr lang="hr-HR" sz="1400" i="1" dirty="0">
                <a:solidFill>
                  <a:srgbClr val="02080A"/>
                </a:solidFill>
                <a:latin typeface="ClanPro-Book"/>
                <a:cs typeface="Calibri" panose="020F0502020204030204" pitchFamily="34" charset="0"/>
              </a:rPr>
              <a:t>Izjave</a:t>
            </a:r>
            <a:r>
              <a:rPr lang="hr-HR" sz="1400" dirty="0">
                <a:solidFill>
                  <a:srgbClr val="02080A"/>
                </a:solidFill>
                <a:latin typeface="ClanPro-Book"/>
                <a:cs typeface="Calibri" panose="020F0502020204030204" pitchFamily="34" charset="0"/>
              </a:rPr>
              <a:t>)</a:t>
            </a:r>
          </a:p>
          <a:p>
            <a:pPr marL="285750" indent="-285750">
              <a:buClr>
                <a:srgbClr val="CC2E35"/>
              </a:buClr>
              <a:buFont typeface="Wingdings" panose="05000000000000000000" pitchFamily="2" charset="2"/>
              <a:buChar char="§"/>
            </a:pPr>
            <a:endParaRPr lang="hr-HR" sz="1400"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endParaRPr lang="hr-HR" sz="1400" dirty="0">
              <a:solidFill>
                <a:srgbClr val="02080A"/>
              </a:solidFill>
              <a:latin typeface="ClanPro-Book"/>
              <a:cs typeface="Calibri" panose="020F0502020204030204" pitchFamily="34" charset="0"/>
            </a:endParaRPr>
          </a:p>
          <a:p>
            <a:pPr marL="285750" indent="-285750">
              <a:buClr>
                <a:srgbClr val="CC2E35"/>
              </a:buClr>
              <a:buFont typeface="Wingdings" panose="05000000000000000000" pitchFamily="2" charset="2"/>
              <a:buChar char="§"/>
            </a:pPr>
            <a:r>
              <a:rPr lang="hr-HR" sz="1400" dirty="0">
                <a:solidFill>
                  <a:srgbClr val="02080A"/>
                </a:solidFill>
                <a:latin typeface="ClanPro-Book"/>
                <a:cs typeface="Calibri" panose="020F0502020204030204" pitchFamily="34" charset="0"/>
              </a:rPr>
              <a:t>Prijava potrebe za radnikom 3 dana -&gt; zahtjev online -&gt; 15 radnih dana rok za ocjenu zahtjeva ili zapošljavane prije ocjene uz rizik (2. dan nakon zahtjeva)</a:t>
            </a:r>
          </a:p>
        </p:txBody>
      </p:sp>
    </p:spTree>
    <p:extLst>
      <p:ext uri="{BB962C8B-B14F-4D97-AF65-F5344CB8AC3E}">
        <p14:creationId xmlns:p14="http://schemas.microsoft.com/office/powerpoint/2010/main" val="2633162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745434" y="1081401"/>
            <a:ext cx="4375103" cy="1207659"/>
          </a:xfrm>
        </p:spPr>
        <p:txBody>
          <a:bodyPr>
            <a:normAutofit/>
          </a:bodyPr>
          <a:lstStyle/>
          <a:p>
            <a:r>
              <a:rPr lang="hr-HR" sz="3600" b="1" dirty="0">
                <a:latin typeface="ClanPro-Bold"/>
              </a:rPr>
              <a:t>POTPORA ZA ZAPOŠLJAVANJE</a:t>
            </a:r>
          </a:p>
        </p:txBody>
      </p:sp>
      <p:pic>
        <p:nvPicPr>
          <p:cNvPr id="7" name="Graphic 1" descr="Bullseye outline">
            <a:extLst>
              <a:ext uri="{FF2B5EF4-FFF2-40B4-BE49-F238E27FC236}">
                <a16:creationId xmlns:a16="http://schemas.microsoft.com/office/drawing/2014/main" id="{86125C0D-06AE-7781-FBAF-027DAE78AEB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05559" y="2949298"/>
            <a:ext cx="747344" cy="747344"/>
          </a:xfrm>
          <a:prstGeom prst="rect">
            <a:avLst/>
          </a:prstGeom>
        </p:spPr>
      </p:pic>
      <p:pic>
        <p:nvPicPr>
          <p:cNvPr id="8" name="Graphic 2" descr="Daily calendar outline">
            <a:extLst>
              <a:ext uri="{FF2B5EF4-FFF2-40B4-BE49-F238E27FC236}">
                <a16:creationId xmlns:a16="http://schemas.microsoft.com/office/drawing/2014/main" id="{4353C46C-AA63-19E5-B864-B38589B7371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05559" y="937886"/>
            <a:ext cx="747344" cy="747344"/>
          </a:xfrm>
          <a:prstGeom prst="rect">
            <a:avLst/>
          </a:prstGeom>
        </p:spPr>
      </p:pic>
      <p:sp>
        <p:nvSpPr>
          <p:cNvPr id="9" name="TextBox 8">
            <a:extLst>
              <a:ext uri="{FF2B5EF4-FFF2-40B4-BE49-F238E27FC236}">
                <a16:creationId xmlns:a16="http://schemas.microsoft.com/office/drawing/2014/main" id="{4C76685D-2348-31CD-8E5A-46D0617E77D2}"/>
              </a:ext>
            </a:extLst>
          </p:cNvPr>
          <p:cNvSpPr txBox="1"/>
          <p:nvPr/>
        </p:nvSpPr>
        <p:spPr>
          <a:xfrm>
            <a:off x="6286777" y="727375"/>
            <a:ext cx="5819083" cy="1200329"/>
          </a:xfrm>
          <a:prstGeom prst="rect">
            <a:avLst/>
          </a:prstGeom>
          <a:noFill/>
        </p:spPr>
        <p:txBody>
          <a:bodyPr wrap="square">
            <a:spAutoFit/>
          </a:bodyPr>
          <a:lstStyle/>
          <a:p>
            <a:pPr algn="just">
              <a:lnSpc>
                <a:spcPct val="100000"/>
              </a:lnSpc>
              <a:spcBef>
                <a:spcPts val="0"/>
              </a:spcBef>
              <a:spcAft>
                <a:spcPts val="1200"/>
              </a:spcAft>
              <a:buClr>
                <a:srgbClr val="676767"/>
              </a:buClr>
              <a:defRPr/>
            </a:pP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12 mjeseci </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za osobe u nepovoljnom položaju</a:t>
            </a:r>
            <a:br>
              <a:rPr lang="hr-HR" sz="2400" kern="0" dirty="0">
                <a:latin typeface="ClanPro-Book" panose="020B0604020101020102"/>
                <a:ea typeface="ADLaM Display" panose="020F0502020204030204" pitchFamily="2" charset="0"/>
                <a:cs typeface="Times New Roman" panose="02020603050405020304" pitchFamily="18" charset="0"/>
                <a:sym typeface="Arial"/>
              </a:rPr>
            </a:b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24 mjeseca </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za osobe s invaliditetom i osobe u izrazito nepovoljnom položaju</a:t>
            </a:r>
          </a:p>
        </p:txBody>
      </p:sp>
      <p:sp>
        <p:nvSpPr>
          <p:cNvPr id="10" name="TextBox 9">
            <a:extLst>
              <a:ext uri="{FF2B5EF4-FFF2-40B4-BE49-F238E27FC236}">
                <a16:creationId xmlns:a16="http://schemas.microsoft.com/office/drawing/2014/main" id="{3BF72CF7-AF0B-F14C-6E73-446A948572CD}"/>
              </a:ext>
            </a:extLst>
          </p:cNvPr>
          <p:cNvSpPr txBox="1"/>
          <p:nvPr/>
        </p:nvSpPr>
        <p:spPr>
          <a:xfrm>
            <a:off x="6286778" y="2622328"/>
            <a:ext cx="5709208" cy="1569660"/>
          </a:xfrm>
          <a:prstGeom prst="rect">
            <a:avLst/>
          </a:prstGeom>
          <a:noFill/>
        </p:spPr>
        <p:txBody>
          <a:bodyPr wrap="square">
            <a:spAutoFit/>
          </a:bodyPr>
          <a:lstStyle/>
          <a:p>
            <a:pPr algn="just" defTabSz="457200">
              <a:spcBef>
                <a:spcPts val="600"/>
              </a:spcBef>
              <a:spcAft>
                <a:spcPts val="600"/>
              </a:spcAft>
              <a:buClr>
                <a:srgbClr val="676767"/>
              </a:buClr>
              <a:defRPr/>
            </a:pP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poticanje zapošljavanja </a:t>
            </a: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osoba u nepovoljnom položaju </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sufinanciranjem </a:t>
            </a: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do 50%</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 troška plaće i </a:t>
            </a: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osoba s invaliditetom </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sufinanciranjem </a:t>
            </a:r>
            <a:r>
              <a:rPr kumimoji="0" lang="hr-HR" sz="2400" b="1"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do 75% </a:t>
            </a:r>
            <a:r>
              <a:rPr kumimoji="0" lang="hr-HR" sz="2400" u="none" strike="noStrike" kern="0" cap="none" spc="0" normalizeH="0" baseline="0" noProof="0" dirty="0">
                <a:ln>
                  <a:noFill/>
                </a:ln>
                <a:effectLst/>
                <a:uLnTx/>
                <a:uFillTx/>
                <a:latin typeface="ClanPro-Book" panose="020B0604020101020102"/>
                <a:ea typeface="ADLaM Display" panose="020F0502020204030204" pitchFamily="2" charset="0"/>
                <a:cs typeface="Times New Roman" panose="02020603050405020304" pitchFamily="18" charset="0"/>
                <a:sym typeface="Arial"/>
              </a:rPr>
              <a:t>troška plaće </a:t>
            </a:r>
          </a:p>
        </p:txBody>
      </p:sp>
      <p:pic>
        <p:nvPicPr>
          <p:cNvPr id="11" name="Graphic 8" descr="Linear Graph outline">
            <a:extLst>
              <a:ext uri="{FF2B5EF4-FFF2-40B4-BE49-F238E27FC236}">
                <a16:creationId xmlns:a16="http://schemas.microsoft.com/office/drawing/2014/main" id="{5550684D-151F-D498-388D-8EAB4DB1956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405559" y="4797003"/>
            <a:ext cx="747344" cy="747344"/>
          </a:xfrm>
          <a:prstGeom prst="rect">
            <a:avLst/>
          </a:prstGeom>
        </p:spPr>
      </p:pic>
      <p:sp>
        <p:nvSpPr>
          <p:cNvPr id="12" name="TextBox 11">
            <a:extLst>
              <a:ext uri="{FF2B5EF4-FFF2-40B4-BE49-F238E27FC236}">
                <a16:creationId xmlns:a16="http://schemas.microsoft.com/office/drawing/2014/main" id="{E0752278-A8A7-C1C8-12D8-584422889D67}"/>
              </a:ext>
            </a:extLst>
          </p:cNvPr>
          <p:cNvSpPr txBox="1"/>
          <p:nvPr/>
        </p:nvSpPr>
        <p:spPr>
          <a:xfrm>
            <a:off x="6286778" y="4641637"/>
            <a:ext cx="5257370" cy="830997"/>
          </a:xfrm>
          <a:prstGeom prst="rect">
            <a:avLst/>
          </a:prstGeom>
          <a:noFill/>
        </p:spPr>
        <p:txBody>
          <a:bodyPr wrap="square">
            <a:spAutoFit/>
          </a:bodyPr>
          <a:lstStyle/>
          <a:p>
            <a:pPr algn="just" defTabSz="457200">
              <a:lnSpc>
                <a:spcPct val="100000"/>
              </a:lnSpc>
              <a:spcBef>
                <a:spcPts val="600"/>
              </a:spcBef>
              <a:spcAft>
                <a:spcPts val="600"/>
              </a:spcAft>
              <a:defRPr/>
            </a:pPr>
            <a:r>
              <a:rPr lang="hr-HR" sz="24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veći iznos potpore </a:t>
            </a:r>
            <a:r>
              <a:rPr lang="hr-HR" sz="24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za zapošljavanje u digitalnim i zelenim vještinama</a:t>
            </a:r>
          </a:p>
        </p:txBody>
      </p:sp>
      <p:sp>
        <p:nvSpPr>
          <p:cNvPr id="13" name="Rectangle 12"/>
          <p:cNvSpPr/>
          <p:nvPr/>
        </p:nvSpPr>
        <p:spPr>
          <a:xfrm>
            <a:off x="586408" y="2740576"/>
            <a:ext cx="3896139" cy="2862322"/>
          </a:xfrm>
          <a:prstGeom prst="rect">
            <a:avLst/>
          </a:prstGeom>
        </p:spPr>
        <p:txBody>
          <a:bodyPr wrap="square">
            <a:spAutoFit/>
          </a:bodyPr>
          <a:lstStyle/>
          <a:p>
            <a:pPr marL="285750" indent="-285750" algn="just">
              <a:buFont typeface="Arial" panose="020B0604020202020204" pitchFamily="34" charset="0"/>
              <a:buChar char="•"/>
            </a:pPr>
            <a:r>
              <a:rPr lang="hr-HR" dirty="0">
                <a:solidFill>
                  <a:schemeClr val="bg1"/>
                </a:solidFill>
                <a:latin typeface="ClanPro-Book" panose="020B0604020101020102"/>
                <a:cs typeface="Times New Roman" panose="02020603050405020304" pitchFamily="18" charset="0"/>
              </a:rPr>
              <a:t>omogućeno korištenje potpore za zapošljavanje na neodređeno</a:t>
            </a:r>
            <a:r>
              <a:rPr lang="hr-HR" b="1" dirty="0">
                <a:solidFill>
                  <a:schemeClr val="bg1"/>
                </a:solidFill>
                <a:latin typeface="ClanPro-Book" panose="020B0604020101020102"/>
                <a:cs typeface="Times New Roman" panose="02020603050405020304" pitchFamily="18" charset="0"/>
              </a:rPr>
              <a:t> </a:t>
            </a:r>
            <a:r>
              <a:rPr lang="hr-HR" dirty="0">
                <a:solidFill>
                  <a:schemeClr val="bg1"/>
                </a:solidFill>
                <a:latin typeface="ClanPro-Book" panose="020B0604020101020102"/>
                <a:cs typeface="Times New Roman" panose="02020603050405020304" pitchFamily="18" charset="0"/>
              </a:rPr>
              <a:t>za radnike koji su kod istog poslodavca već radili kao stalni sezonci</a:t>
            </a:r>
          </a:p>
          <a:p>
            <a:pPr marL="285750" indent="-285750" algn="just">
              <a:buFont typeface="Arial" panose="020B0604020202020204" pitchFamily="34" charset="0"/>
              <a:buChar char="•"/>
            </a:pPr>
            <a:r>
              <a:rPr lang="hr-HR" dirty="0">
                <a:solidFill>
                  <a:schemeClr val="bg1"/>
                </a:solidFill>
                <a:latin typeface="ClanPro-Book" panose="020B0604020101020102"/>
                <a:cs typeface="Times New Roman" panose="02020603050405020304" pitchFamily="18" charset="0"/>
              </a:rPr>
              <a:t>u opravdano upražnjena radna mjesta dodan istek ugovora o radu na određeno vrijeme za stalne sezonske poslove i istek ugovora o radu za sezonske poslove</a:t>
            </a:r>
          </a:p>
          <a:p>
            <a:pPr marL="285750" indent="-285750" algn="just">
              <a:buFont typeface="Arial" panose="020B0604020202020204" pitchFamily="34" charset="0"/>
              <a:buChar char="•"/>
            </a:pPr>
            <a:endParaRPr lang="hr-HR" dirty="0">
              <a:solidFill>
                <a:schemeClr val="bg1"/>
              </a:solidFill>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353194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476252" y="427383"/>
            <a:ext cx="10536305" cy="5128591"/>
          </a:xfrm>
        </p:spPr>
        <p:txBody>
          <a:bodyPr>
            <a:normAutofit fontScale="92500" lnSpcReduction="20000"/>
          </a:bodyPr>
          <a:lstStyle/>
          <a:p>
            <a:pPr>
              <a:buClr>
                <a:srgbClr val="2794BF"/>
              </a:buClr>
            </a:pPr>
            <a:r>
              <a:rPr lang="hr-HR" b="1" dirty="0">
                <a:latin typeface="ClanPro-Book" panose="020B0604020101020102"/>
              </a:rPr>
              <a:t>Ciljane skupine:</a:t>
            </a:r>
          </a:p>
          <a:p>
            <a:pPr marL="457200" indent="-457200">
              <a:buClr>
                <a:srgbClr val="2794BF"/>
              </a:buClr>
              <a:buFont typeface="+mj-lt"/>
              <a:buAutoNum type="arabicPeriod"/>
            </a:pPr>
            <a:r>
              <a:rPr lang="hr-HR" sz="2400" b="1" dirty="0">
                <a:latin typeface="ClanPro-Book" panose="020B0604020101020102"/>
              </a:rPr>
              <a:t>Osobe u nepovoljnom položaju prijavljene u evidenciji nezaposlenih osoba koju vodi Hrvatski zavod za zapošljavanje</a:t>
            </a:r>
            <a:r>
              <a:rPr lang="hr-HR" dirty="0">
                <a:latin typeface="ClanPro-Book" panose="020B0604020101020102"/>
              </a:rPr>
              <a:t>:</a:t>
            </a:r>
          </a:p>
          <a:p>
            <a:pPr marL="800100" lvl="1" indent="-342900" algn="just">
              <a:spcBef>
                <a:spcPts val="1200"/>
              </a:spcBef>
              <a:buClr>
                <a:srgbClr val="2794BF"/>
              </a:buClr>
              <a:buFont typeface="Wingdings" pitchFamily="2" charset="2"/>
              <a:buChar char="ü"/>
            </a:pPr>
            <a:r>
              <a:rPr lang="hr-HR" dirty="0">
                <a:latin typeface="ClanPro-Book" panose="020B0604020101020102"/>
              </a:rPr>
              <a:t>osobe koje nisu bile zaposlene s redovnom plaćom u posljednjih 6 mjeseci od dana podnošenja zahtjeva (odnosi se na osobe koje su izvan sustava osnovnoškolskog, srednjoškolskog ili visokog obrazovanja više od 6 mjeseca od dana podnošenja zahtjeva)</a:t>
            </a:r>
          </a:p>
          <a:p>
            <a:pPr marL="800100" lvl="1" indent="-342900" algn="just">
              <a:buClr>
                <a:srgbClr val="2794BF"/>
              </a:buClr>
              <a:buFont typeface="Wingdings" pitchFamily="2" charset="2"/>
              <a:buChar char="ü"/>
            </a:pPr>
            <a:r>
              <a:rPr lang="hr-HR" dirty="0">
                <a:latin typeface="ClanPro-Book" panose="020B0604020101020102"/>
              </a:rPr>
              <a:t>osobe koje su u dobi od 15 do 24 godine </a:t>
            </a:r>
          </a:p>
          <a:p>
            <a:pPr marL="800100" lvl="1" indent="-342900" algn="just">
              <a:buClr>
                <a:srgbClr val="2794BF"/>
              </a:buClr>
              <a:buFont typeface="Wingdings" pitchFamily="2" charset="2"/>
              <a:buChar char="ü"/>
            </a:pPr>
            <a:r>
              <a:rPr lang="hr-HR" dirty="0">
                <a:latin typeface="ClanPro-Book" panose="020B0604020101020102"/>
              </a:rPr>
              <a:t>osobe starije od 50 godina </a:t>
            </a:r>
          </a:p>
          <a:p>
            <a:pPr marL="800100" lvl="1" indent="-342900" algn="just">
              <a:buClr>
                <a:srgbClr val="2794BF"/>
              </a:buClr>
              <a:buFont typeface="Wingdings" pitchFamily="2" charset="2"/>
              <a:buChar char="ü"/>
            </a:pPr>
            <a:r>
              <a:rPr lang="hr-HR" dirty="0">
                <a:latin typeface="ClanPro-Book" panose="020B0604020101020102"/>
              </a:rPr>
              <a:t>osobe bez završenog srednjoškolskog obrazovanja</a:t>
            </a:r>
          </a:p>
          <a:p>
            <a:pPr marL="800100" lvl="1" indent="-342900" algn="just">
              <a:buClr>
                <a:srgbClr val="2794BF"/>
              </a:buClr>
              <a:buFont typeface="Wingdings" pitchFamily="2" charset="2"/>
              <a:buChar char="ü"/>
            </a:pPr>
            <a:r>
              <a:rPr lang="hr-HR" dirty="0">
                <a:latin typeface="ClanPro-Book" panose="020B0604020101020102"/>
              </a:rPr>
              <a:t>osobe koje su pripadnici romske nacionalne manjine </a:t>
            </a:r>
          </a:p>
          <a:p>
            <a:pPr marL="800100" lvl="1" indent="-342900" algn="just">
              <a:buClr>
                <a:srgbClr val="2794BF"/>
              </a:buClr>
              <a:buFont typeface="Wingdings" pitchFamily="2" charset="2"/>
              <a:buChar char="ü"/>
            </a:pPr>
            <a:r>
              <a:rPr lang="hr-HR" dirty="0">
                <a:latin typeface="ClanPro-Book" panose="020B0604020101020102"/>
              </a:rPr>
              <a:t>osobe koje nemaju radnog staža, a  zapošljavaju se na poslovima u zanimanju za koje se nisu školovale</a:t>
            </a:r>
          </a:p>
          <a:p>
            <a:endParaRPr lang="hr-HR" dirty="0">
              <a:latin typeface="ClanPro-Book" panose="020B0604020101020102"/>
            </a:endParaRPr>
          </a:p>
        </p:txBody>
      </p:sp>
    </p:spTree>
    <p:extLst>
      <p:ext uri="{BB962C8B-B14F-4D97-AF65-F5344CB8AC3E}">
        <p14:creationId xmlns:p14="http://schemas.microsoft.com/office/powerpoint/2010/main" val="2467343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476252" y="427383"/>
            <a:ext cx="11341374" cy="5337313"/>
          </a:xfrm>
        </p:spPr>
        <p:txBody>
          <a:bodyPr>
            <a:normAutofit fontScale="70000" lnSpcReduction="20000"/>
          </a:bodyPr>
          <a:lstStyle/>
          <a:p>
            <a:pPr marL="457200" indent="-457200" algn="just">
              <a:buClr>
                <a:srgbClr val="2794BF"/>
              </a:buClr>
              <a:buFont typeface="+mj-lt"/>
              <a:buAutoNum type="arabicPeriod" startAt="2"/>
            </a:pPr>
            <a:r>
              <a:rPr lang="hr-HR" b="1" dirty="0">
                <a:latin typeface="ClanPro-Book"/>
              </a:rPr>
              <a:t>Osobe u izrazito nepovoljnom položaju prijavljene u evidenciji nezaposlenih osoba koju vodi Hrvatski zavod za zapošljavanje:</a:t>
            </a:r>
          </a:p>
          <a:p>
            <a:pPr marL="971550" lvl="1" indent="-514350" algn="just">
              <a:spcBef>
                <a:spcPts val="1200"/>
              </a:spcBef>
              <a:buFont typeface="+mj-lt"/>
              <a:buAutoNum type="alphaLcParenR"/>
            </a:pPr>
            <a:r>
              <a:rPr lang="hr-HR" sz="2600" dirty="0">
                <a:latin typeface="ClanPro-Book"/>
              </a:rPr>
              <a:t>osobe koje nisu bile zaposlene s redovnom plaćom u posljednjih 24 mjeseca  od dana podnošenja zahtjeva (odnosi se na osobe uključene u program Posao+ koje su izvan sustava osnovnoškolskog, srednjoškolskog ili visokog obrazovanja više od 24 mjeseca od dana podnošenja zahtjeva)</a:t>
            </a:r>
          </a:p>
          <a:p>
            <a:pPr marL="971550" lvl="1" indent="-514350" algn="just">
              <a:spcBef>
                <a:spcPts val="1200"/>
              </a:spcBef>
              <a:buFont typeface="+mj-lt"/>
              <a:buAutoNum type="alphaLcParenR"/>
            </a:pPr>
            <a:r>
              <a:rPr lang="hr-HR" sz="2600" dirty="0">
                <a:latin typeface="ClanPro-Book"/>
              </a:rPr>
              <a:t>osobe koje nisu bile zaposlene s redovnom plaćom u posljednjih 12 mjeseca  od dana podnošenja zahtjeva (odnosi se na osobe uključene u program Posao+ koje su izvan sustava osnovnoškolskog, srednjoškolskog ili visokog obrazovanja više od 12 mjeseca od dana podnošenja zahtjeva) i to:</a:t>
            </a:r>
          </a:p>
          <a:p>
            <a:pPr marL="1257300" lvl="2" indent="-342900">
              <a:buClr>
                <a:srgbClr val="2794BF"/>
              </a:buClr>
              <a:buFont typeface="Wingdings" pitchFamily="2" charset="2"/>
              <a:buChar char="ü"/>
            </a:pPr>
            <a:r>
              <a:rPr lang="hr-HR" sz="2300" dirty="0">
                <a:latin typeface="ClanPro-Book"/>
              </a:rPr>
              <a:t>osobe koje su u dobi od 15 do 24</a:t>
            </a:r>
          </a:p>
          <a:p>
            <a:pPr marL="1257300" lvl="2" indent="-342900">
              <a:buClr>
                <a:srgbClr val="2794BF"/>
              </a:buClr>
              <a:buFont typeface="Wingdings" pitchFamily="2" charset="2"/>
              <a:buChar char="ü"/>
            </a:pPr>
            <a:r>
              <a:rPr lang="hr-HR" sz="2300" dirty="0">
                <a:latin typeface="ClanPro-Book"/>
              </a:rPr>
              <a:t>osobe starije od 50 godina</a:t>
            </a:r>
          </a:p>
          <a:p>
            <a:pPr marL="1257300" lvl="2" indent="-342900">
              <a:buClr>
                <a:srgbClr val="2794BF"/>
              </a:buClr>
              <a:buFont typeface="Wingdings" pitchFamily="2" charset="2"/>
              <a:buChar char="ü"/>
            </a:pPr>
            <a:r>
              <a:rPr lang="hr-HR" sz="2300" dirty="0">
                <a:latin typeface="ClanPro-Book"/>
              </a:rPr>
              <a:t>osobe bez završenog srednjoškolskog obrazovanja</a:t>
            </a:r>
          </a:p>
          <a:p>
            <a:pPr marL="1257300" lvl="2" indent="-342900">
              <a:buClr>
                <a:srgbClr val="2794BF"/>
              </a:buClr>
              <a:buFont typeface="Wingdings" pitchFamily="2" charset="2"/>
              <a:buChar char="ü"/>
            </a:pPr>
            <a:r>
              <a:rPr lang="hr-HR" sz="2300" dirty="0">
                <a:latin typeface="ClanPro-Book"/>
              </a:rPr>
              <a:t>osobe koje su pripadnici romske nacionalne manjine</a:t>
            </a:r>
          </a:p>
          <a:p>
            <a:pPr marL="1257300" lvl="2" indent="-342900">
              <a:buClr>
                <a:srgbClr val="2794BF"/>
              </a:buClr>
              <a:buFont typeface="Wingdings" pitchFamily="2" charset="2"/>
              <a:buChar char="ü"/>
            </a:pPr>
            <a:r>
              <a:rPr lang="hr-HR" sz="2300" dirty="0">
                <a:latin typeface="ClanPro-Book"/>
              </a:rPr>
              <a:t>osobe koje nemaju radnog staža, a zapošljavaju se na poslovima u zanimanju za koje se nisu školovale</a:t>
            </a:r>
          </a:p>
          <a:p>
            <a:endParaRPr lang="hr-HR" dirty="0">
              <a:latin typeface="ClanPro-Book"/>
            </a:endParaRPr>
          </a:p>
          <a:p>
            <a:pPr marL="457200" indent="-457200">
              <a:buClr>
                <a:srgbClr val="2794BF"/>
              </a:buClr>
              <a:buFont typeface="+mj-lt"/>
              <a:buAutoNum type="arabicPeriod" startAt="3"/>
            </a:pPr>
            <a:r>
              <a:rPr lang="hr-HR" b="1" dirty="0">
                <a:latin typeface="ClanPro-Book"/>
              </a:rPr>
              <a:t>Osobe s invaliditetom prijavljene u evidenciji nezaposlenih osoba koju vodi Zavod</a:t>
            </a:r>
          </a:p>
          <a:p>
            <a:endParaRPr lang="hr-HR" dirty="0"/>
          </a:p>
        </p:txBody>
      </p:sp>
    </p:spTree>
    <p:extLst>
      <p:ext uri="{BB962C8B-B14F-4D97-AF65-F5344CB8AC3E}">
        <p14:creationId xmlns:p14="http://schemas.microsoft.com/office/powerpoint/2010/main" val="788896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65770" y="457508"/>
            <a:ext cx="8981474" cy="407196"/>
          </a:xfrm>
        </p:spPr>
        <p:txBody>
          <a:bodyPr>
            <a:noAutofit/>
          </a:bodyPr>
          <a:lstStyle/>
          <a:p>
            <a:r>
              <a:rPr lang="hr-HR" sz="3200" b="1" dirty="0">
                <a:latin typeface="ClanPro-Bold"/>
              </a:rPr>
              <a:t>a) Potpora za zapošljavanje - iznosi</a:t>
            </a:r>
          </a:p>
        </p:txBody>
      </p:sp>
      <p:graphicFrame>
        <p:nvGraphicFramePr>
          <p:cNvPr id="4" name="Table 3">
            <a:extLst>
              <a:ext uri="{FF2B5EF4-FFF2-40B4-BE49-F238E27FC236}">
                <a16:creationId xmlns:a16="http://schemas.microsoft.com/office/drawing/2014/main" id="{D3CFAB08-78EA-80BD-8C61-98CBCA41960F}"/>
              </a:ext>
            </a:extLst>
          </p:cNvPr>
          <p:cNvGraphicFramePr>
            <a:graphicFrameLocks noGrp="1"/>
          </p:cNvGraphicFramePr>
          <p:nvPr>
            <p:extLst>
              <p:ext uri="{D42A27DB-BD31-4B8C-83A1-F6EECF244321}">
                <p14:modId xmlns:p14="http://schemas.microsoft.com/office/powerpoint/2010/main" val="2044374254"/>
              </p:ext>
            </p:extLst>
          </p:nvPr>
        </p:nvGraphicFramePr>
        <p:xfrm>
          <a:off x="1265770" y="1356396"/>
          <a:ext cx="9364663" cy="3849688"/>
        </p:xfrm>
        <a:graphic>
          <a:graphicData uri="http://schemas.openxmlformats.org/drawingml/2006/table">
            <a:tbl>
              <a:tblPr firstRow="1" firstCol="1" bandRow="1">
                <a:tableStyleId>{5C22544A-7EE6-4342-B048-85BDC9FD1C3A}</a:tableStyleId>
              </a:tblPr>
              <a:tblGrid>
                <a:gridCol w="2026822">
                  <a:extLst>
                    <a:ext uri="{9D8B030D-6E8A-4147-A177-3AD203B41FA5}">
                      <a16:colId xmlns:a16="http://schemas.microsoft.com/office/drawing/2014/main" val="3940291617"/>
                    </a:ext>
                  </a:extLst>
                </a:gridCol>
                <a:gridCol w="1548775">
                  <a:extLst>
                    <a:ext uri="{9D8B030D-6E8A-4147-A177-3AD203B41FA5}">
                      <a16:colId xmlns:a16="http://schemas.microsoft.com/office/drawing/2014/main" val="4217423924"/>
                    </a:ext>
                  </a:extLst>
                </a:gridCol>
                <a:gridCol w="2057742">
                  <a:extLst>
                    <a:ext uri="{9D8B030D-6E8A-4147-A177-3AD203B41FA5}">
                      <a16:colId xmlns:a16="http://schemas.microsoft.com/office/drawing/2014/main" val="3968080072"/>
                    </a:ext>
                  </a:extLst>
                </a:gridCol>
                <a:gridCol w="1924312">
                  <a:extLst>
                    <a:ext uri="{9D8B030D-6E8A-4147-A177-3AD203B41FA5}">
                      <a16:colId xmlns:a16="http://schemas.microsoft.com/office/drawing/2014/main" val="1881944773"/>
                    </a:ext>
                  </a:extLst>
                </a:gridCol>
                <a:gridCol w="1807012">
                  <a:extLst>
                    <a:ext uri="{9D8B030D-6E8A-4147-A177-3AD203B41FA5}">
                      <a16:colId xmlns:a16="http://schemas.microsoft.com/office/drawing/2014/main" val="2997325241"/>
                    </a:ext>
                  </a:extLst>
                </a:gridCol>
              </a:tblGrid>
              <a:tr h="1181833">
                <a:tc gridSpan="2">
                  <a:txBody>
                    <a:bodyPr/>
                    <a:lstStyle/>
                    <a:p>
                      <a:pPr algn="ctr">
                        <a:lnSpc>
                          <a:spcPts val="1800"/>
                        </a:lnSpc>
                        <a:spcAft>
                          <a:spcPts val="1050"/>
                        </a:spcAft>
                      </a:pPr>
                      <a:r>
                        <a:rPr lang="hr-HR" sz="1200" dirty="0">
                          <a:effectLst/>
                          <a:latin typeface="ClanPro-Book" panose="020B0604020101020102"/>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hMerge="1">
                  <a:txBody>
                    <a:bodyPr/>
                    <a:lstStyle/>
                    <a:p>
                      <a:endParaRPr lang="hr-HR"/>
                    </a:p>
                  </a:txBody>
                  <a:tcPr/>
                </a:tc>
                <a:tc>
                  <a:txBody>
                    <a:bodyPr/>
                    <a:lstStyle/>
                    <a:p>
                      <a:pPr algn="ctr">
                        <a:lnSpc>
                          <a:spcPts val="1800"/>
                        </a:lnSpc>
                        <a:spcAft>
                          <a:spcPts val="1050"/>
                        </a:spcAft>
                      </a:pPr>
                      <a:r>
                        <a:rPr lang="hr-HR" sz="1200" dirty="0">
                          <a:effectLst/>
                          <a:latin typeface="ClanPro-Book" panose="020B0604020101020102"/>
                        </a:rPr>
                        <a:t>Osoba s osnovnom školom, bez završene osnovne škole i stečene kvalifikacije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800"/>
                        </a:lnSpc>
                        <a:spcAft>
                          <a:spcPts val="1050"/>
                        </a:spcAft>
                      </a:pPr>
                      <a:r>
                        <a:rPr lang="hr-HR" sz="1200" dirty="0">
                          <a:effectLst/>
                          <a:latin typeface="ClanPro-Book" panose="020B0604020101020102"/>
                        </a:rPr>
                        <a:t>Osoba sa završenim srednjoškolskim obrazovanjem</a:t>
                      </a:r>
                    </a:p>
                    <a:p>
                      <a:pPr algn="ctr">
                        <a:lnSpc>
                          <a:spcPts val="1800"/>
                        </a:lnSpc>
                        <a:spcAft>
                          <a:spcPts val="1050"/>
                        </a:spcAft>
                      </a:pPr>
                      <a:r>
                        <a:rPr lang="en-GB" sz="1200" dirty="0">
                          <a:effectLst/>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800"/>
                        </a:lnSpc>
                        <a:spcAft>
                          <a:spcPts val="1050"/>
                        </a:spcAft>
                      </a:pPr>
                      <a:r>
                        <a:rPr lang="hr-HR" sz="1200" dirty="0">
                          <a:effectLst/>
                          <a:latin typeface="ClanPro-Book" panose="020B0604020101020102"/>
                        </a:rPr>
                        <a:t>Osoba sa zvanjima stečenim po programima visokoškolskog obrazovanja</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extLst>
                  <a:ext uri="{0D108BD9-81ED-4DB2-BD59-A6C34878D82A}">
                    <a16:rowId xmlns:a16="http://schemas.microsoft.com/office/drawing/2014/main" val="3515153954"/>
                  </a:ext>
                </a:extLst>
              </a:tr>
              <a:tr h="497246">
                <a:tc rowSpan="2">
                  <a:txBody>
                    <a:bodyPr/>
                    <a:lstStyle/>
                    <a:p>
                      <a:pPr algn="ctr">
                        <a:lnSpc>
                          <a:spcPts val="1200"/>
                        </a:lnSpc>
                        <a:spcBef>
                          <a:spcPts val="1200"/>
                        </a:spcBef>
                        <a:spcAft>
                          <a:spcPts val="600"/>
                        </a:spcAft>
                      </a:pPr>
                      <a:endParaRPr lang="hr-HR" sz="1200" dirty="0">
                        <a:effectLst/>
                        <a:latin typeface="ClanPro-Book" panose="020B0604020101020102"/>
                      </a:endParaRPr>
                    </a:p>
                    <a:p>
                      <a:pPr algn="ctr">
                        <a:lnSpc>
                          <a:spcPts val="1200"/>
                        </a:lnSpc>
                        <a:spcBef>
                          <a:spcPts val="1200"/>
                        </a:spcBef>
                        <a:spcAft>
                          <a:spcPts val="600"/>
                        </a:spcAft>
                      </a:pPr>
                      <a:r>
                        <a:rPr lang="hr-HR" sz="1200" dirty="0">
                          <a:effectLst/>
                          <a:latin typeface="ClanPro-Book" panose="020B0604020101020102"/>
                        </a:rPr>
                        <a:t>Mjesečni paušalni iznos – s poreznom olakšicom</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600"/>
                        </a:spcBef>
                        <a:spcAft>
                          <a:spcPts val="600"/>
                        </a:spcAft>
                      </a:pPr>
                      <a:br>
                        <a:rPr lang="hr-HR" sz="1200" dirty="0">
                          <a:effectLst/>
                          <a:latin typeface="ClanPro-Book" panose="020B0604020101020102"/>
                        </a:rPr>
                      </a:br>
                      <a:r>
                        <a:rPr lang="hr-HR" sz="1200" dirty="0">
                          <a:effectLst/>
                          <a:latin typeface="ClanPro-Book" panose="020B0604020101020102"/>
                        </a:rPr>
                        <a:t>Ciljana skupina 1  i 2</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600"/>
                        </a:spcBef>
                        <a:spcAft>
                          <a:spcPts val="600"/>
                        </a:spcAft>
                      </a:pPr>
                      <a:r>
                        <a:rPr lang="hr-HR" sz="1200" dirty="0">
                          <a:effectLst/>
                          <a:latin typeface="ClanPro-Book" panose="020B0604020101020102"/>
                        </a:rPr>
                        <a:t>380 €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430 €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530 €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extLst>
                  <a:ext uri="{0D108BD9-81ED-4DB2-BD59-A6C34878D82A}">
                    <a16:rowId xmlns:a16="http://schemas.microsoft.com/office/drawing/2014/main" val="2231180444"/>
                  </a:ext>
                </a:extLst>
              </a:tr>
              <a:tr h="534714">
                <a:tc vMerge="1">
                  <a:txBody>
                    <a:bodyPr/>
                    <a:lstStyle/>
                    <a:p>
                      <a:endParaRPr lang="hr-HR"/>
                    </a:p>
                  </a:txBody>
                  <a:tcPr/>
                </a:tc>
                <a:tc>
                  <a:txBody>
                    <a:bodyPr/>
                    <a:lstStyle/>
                    <a:p>
                      <a:pPr algn="ctr">
                        <a:lnSpc>
                          <a:spcPts val="1200"/>
                        </a:lnSpc>
                        <a:spcBef>
                          <a:spcPts val="600"/>
                        </a:spcBef>
                        <a:spcAft>
                          <a:spcPts val="600"/>
                        </a:spcAft>
                      </a:pPr>
                      <a:br>
                        <a:rPr lang="hr-HR" sz="1200">
                          <a:effectLst/>
                          <a:latin typeface="ClanPro-Book" panose="020B0604020101020102"/>
                        </a:rPr>
                      </a:br>
                      <a:r>
                        <a:rPr lang="hr-HR" sz="1200">
                          <a:effectLst/>
                          <a:latin typeface="ClanPro-Book" panose="020B0604020101020102"/>
                        </a:rPr>
                        <a:t>Ciljana skupina 3</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600"/>
                        </a:spcBef>
                        <a:spcAft>
                          <a:spcPts val="600"/>
                        </a:spcAft>
                      </a:pPr>
                      <a:r>
                        <a:rPr lang="hr-HR" sz="1200" dirty="0">
                          <a:effectLst/>
                          <a:latin typeface="ClanPro-Book" panose="020B0604020101020102"/>
                        </a:rPr>
                        <a:t>630 €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700 €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870 €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extLst>
                  <a:ext uri="{0D108BD9-81ED-4DB2-BD59-A6C34878D82A}">
                    <a16:rowId xmlns:a16="http://schemas.microsoft.com/office/drawing/2014/main" val="596721538"/>
                  </a:ext>
                </a:extLst>
              </a:tr>
              <a:tr h="522013">
                <a:tc rowSpan="2">
                  <a:txBody>
                    <a:bodyPr/>
                    <a:lstStyle/>
                    <a:p>
                      <a:pPr algn="ctr">
                        <a:lnSpc>
                          <a:spcPts val="1800"/>
                        </a:lnSpc>
                        <a:spcAft>
                          <a:spcPts val="1050"/>
                        </a:spcAft>
                      </a:pPr>
                      <a:br>
                        <a:rPr lang="hr-HR" sz="1200">
                          <a:effectLst/>
                          <a:latin typeface="ClanPro-Book" panose="020B0604020101020102"/>
                        </a:rPr>
                      </a:br>
                      <a:r>
                        <a:rPr lang="hr-HR" sz="1200">
                          <a:effectLst/>
                          <a:latin typeface="ClanPro-Book" panose="020B0604020101020102"/>
                        </a:rPr>
                        <a:t>Mjesečni paušalni iznos – bez porezne olakšice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0"/>
                        </a:spcBef>
                        <a:spcAft>
                          <a:spcPts val="0"/>
                        </a:spcAft>
                      </a:pPr>
                      <a:br>
                        <a:rPr lang="hr-HR" sz="1200">
                          <a:effectLst/>
                          <a:latin typeface="ClanPro-Book" panose="020B0604020101020102"/>
                        </a:rPr>
                      </a:br>
                      <a:r>
                        <a:rPr lang="hr-HR" sz="1200">
                          <a:effectLst/>
                          <a:latin typeface="ClanPro-Book" panose="020B0604020101020102"/>
                        </a:rPr>
                        <a:t>Ciljana skupina 1 i 2</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600"/>
                        </a:spcBef>
                        <a:spcAft>
                          <a:spcPts val="600"/>
                        </a:spcAft>
                      </a:pPr>
                      <a:r>
                        <a:rPr lang="hr-HR" sz="1200" dirty="0">
                          <a:effectLst/>
                          <a:latin typeface="ClanPro-Book" panose="020B0604020101020102"/>
                        </a:rPr>
                        <a:t>450 €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500 €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620 €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extLst>
                  <a:ext uri="{0D108BD9-81ED-4DB2-BD59-A6C34878D82A}">
                    <a16:rowId xmlns:a16="http://schemas.microsoft.com/office/drawing/2014/main" val="3429953228"/>
                  </a:ext>
                </a:extLst>
              </a:tr>
              <a:tr h="348009">
                <a:tc vMerge="1">
                  <a:txBody>
                    <a:bodyPr/>
                    <a:lstStyle/>
                    <a:p>
                      <a:endParaRPr lang="hr-HR"/>
                    </a:p>
                  </a:txBody>
                  <a:tcPr/>
                </a:tc>
                <a:tc>
                  <a:txBody>
                    <a:bodyPr/>
                    <a:lstStyle/>
                    <a:p>
                      <a:pPr algn="ctr">
                        <a:lnSpc>
                          <a:spcPts val="1200"/>
                        </a:lnSpc>
                        <a:spcBef>
                          <a:spcPts val="0"/>
                        </a:spcBef>
                        <a:spcAft>
                          <a:spcPts val="600"/>
                        </a:spcAft>
                      </a:pPr>
                      <a:br>
                        <a:rPr lang="hr-HR" sz="1200">
                          <a:effectLst/>
                          <a:latin typeface="ClanPro-Book" panose="020B0604020101020102"/>
                        </a:rPr>
                      </a:br>
                      <a:r>
                        <a:rPr lang="hr-HR" sz="1200">
                          <a:effectLst/>
                          <a:latin typeface="ClanPro-Book" panose="020B0604020101020102"/>
                        </a:rPr>
                        <a:t>Ciljana skupina 3</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a:txBody>
                    <a:bodyPr/>
                    <a:lstStyle/>
                    <a:p>
                      <a:pPr algn="ctr">
                        <a:lnSpc>
                          <a:spcPts val="1200"/>
                        </a:lnSpc>
                        <a:spcBef>
                          <a:spcPts val="600"/>
                        </a:spcBef>
                        <a:spcAft>
                          <a:spcPts val="600"/>
                        </a:spcAft>
                      </a:pPr>
                      <a:r>
                        <a:rPr lang="hr-HR" sz="1200" dirty="0">
                          <a:effectLst/>
                          <a:latin typeface="ClanPro-Book" panose="020B0604020101020102"/>
                        </a:rPr>
                        <a:t>730 €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810 €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1.020 €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extLst>
                  <a:ext uri="{0D108BD9-81ED-4DB2-BD59-A6C34878D82A}">
                    <a16:rowId xmlns:a16="http://schemas.microsoft.com/office/drawing/2014/main" val="1375827116"/>
                  </a:ext>
                </a:extLst>
              </a:tr>
              <a:tr h="765873">
                <a:tc gridSpan="2">
                  <a:txBody>
                    <a:bodyPr/>
                    <a:lstStyle/>
                    <a:p>
                      <a:pPr algn="ctr">
                        <a:lnSpc>
                          <a:spcPts val="1800"/>
                        </a:lnSpc>
                        <a:spcAft>
                          <a:spcPts val="1050"/>
                        </a:spcAft>
                      </a:pPr>
                      <a:br>
                        <a:rPr lang="hr-HR" sz="1200" dirty="0">
                          <a:effectLst/>
                          <a:latin typeface="ClanPro-Book" panose="020B0604020101020102"/>
                        </a:rPr>
                      </a:br>
                      <a:r>
                        <a:rPr lang="hr-HR" sz="1200" dirty="0">
                          <a:effectLst/>
                          <a:latin typeface="ClanPro-Book" panose="020B0604020101020102"/>
                        </a:rPr>
                        <a:t>Najniži mjesečni bruto 1 iznos plaće temeljem ugovora o radu za sufinanciranu osobu</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tc>
                <a:tc hMerge="1">
                  <a:txBody>
                    <a:bodyPr/>
                    <a:lstStyle/>
                    <a:p>
                      <a:endParaRPr lang="hr-HR"/>
                    </a:p>
                  </a:txBody>
                  <a:tcPr/>
                </a:tc>
                <a:tc>
                  <a:txBody>
                    <a:bodyPr/>
                    <a:lstStyle/>
                    <a:p>
                      <a:pPr algn="ctr">
                        <a:lnSpc>
                          <a:spcPts val="1200"/>
                        </a:lnSpc>
                        <a:spcBef>
                          <a:spcPts val="600"/>
                        </a:spcBef>
                        <a:spcAft>
                          <a:spcPts val="600"/>
                        </a:spcAft>
                      </a:pPr>
                      <a:r>
                        <a:rPr lang="hr-HR" sz="1200" dirty="0">
                          <a:effectLst/>
                          <a:latin typeface="ClanPro-Book" panose="020B0604020101020102"/>
                        </a:rPr>
                        <a:t>970 €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1.078,80 €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tc>
                  <a:txBody>
                    <a:bodyPr/>
                    <a:lstStyle/>
                    <a:p>
                      <a:pPr algn="ctr">
                        <a:lnSpc>
                          <a:spcPts val="1200"/>
                        </a:lnSpc>
                        <a:spcBef>
                          <a:spcPts val="600"/>
                        </a:spcBef>
                        <a:spcAft>
                          <a:spcPts val="600"/>
                        </a:spcAft>
                      </a:pPr>
                      <a:r>
                        <a:rPr lang="hr-HR" sz="1200" dirty="0">
                          <a:effectLst/>
                          <a:latin typeface="ClanPro-Book" panose="020B0604020101020102"/>
                        </a:rPr>
                        <a:t>1.348,50 €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71" marR="68571" marT="0" marB="0" anchor="ctr"/>
                </a:tc>
                <a:extLst>
                  <a:ext uri="{0D108BD9-81ED-4DB2-BD59-A6C34878D82A}">
                    <a16:rowId xmlns:a16="http://schemas.microsoft.com/office/drawing/2014/main" val="3168208794"/>
                  </a:ext>
                </a:extLst>
              </a:tr>
            </a:tbl>
          </a:graphicData>
        </a:graphic>
      </p:graphicFrame>
    </p:spTree>
    <p:extLst>
      <p:ext uri="{BB962C8B-B14F-4D97-AF65-F5344CB8AC3E}">
        <p14:creationId xmlns:p14="http://schemas.microsoft.com/office/powerpoint/2010/main" val="353346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0979E6D-8666-57B5-8AD7-65E5CD4D5211}"/>
              </a:ext>
            </a:extLst>
          </p:cNvPr>
          <p:cNvGraphicFramePr>
            <a:graphicFrameLocks noGrp="1"/>
          </p:cNvGraphicFramePr>
          <p:nvPr>
            <p:extLst>
              <p:ext uri="{D42A27DB-BD31-4B8C-83A1-F6EECF244321}">
                <p14:modId xmlns:p14="http://schemas.microsoft.com/office/powerpoint/2010/main" val="2230933400"/>
              </p:ext>
            </p:extLst>
          </p:nvPr>
        </p:nvGraphicFramePr>
        <p:xfrm>
          <a:off x="1271699" y="1364647"/>
          <a:ext cx="9491663" cy="3532188"/>
        </p:xfrm>
        <a:graphic>
          <a:graphicData uri="http://schemas.openxmlformats.org/drawingml/2006/table">
            <a:tbl>
              <a:tblPr firstRow="1" firstCol="1" bandRow="1">
                <a:tableStyleId>{5C22544A-7EE6-4342-B048-85BDC9FD1C3A}</a:tableStyleId>
              </a:tblPr>
              <a:tblGrid>
                <a:gridCol w="1917869">
                  <a:extLst>
                    <a:ext uri="{9D8B030D-6E8A-4147-A177-3AD203B41FA5}">
                      <a16:colId xmlns:a16="http://schemas.microsoft.com/office/drawing/2014/main" val="286653602"/>
                    </a:ext>
                  </a:extLst>
                </a:gridCol>
                <a:gridCol w="1702916">
                  <a:extLst>
                    <a:ext uri="{9D8B030D-6E8A-4147-A177-3AD203B41FA5}">
                      <a16:colId xmlns:a16="http://schemas.microsoft.com/office/drawing/2014/main" val="1680311107"/>
                    </a:ext>
                  </a:extLst>
                </a:gridCol>
                <a:gridCol w="2088952">
                  <a:extLst>
                    <a:ext uri="{9D8B030D-6E8A-4147-A177-3AD203B41FA5}">
                      <a16:colId xmlns:a16="http://schemas.microsoft.com/office/drawing/2014/main" val="885453276"/>
                    </a:ext>
                  </a:extLst>
                </a:gridCol>
                <a:gridCol w="1950408">
                  <a:extLst>
                    <a:ext uri="{9D8B030D-6E8A-4147-A177-3AD203B41FA5}">
                      <a16:colId xmlns:a16="http://schemas.microsoft.com/office/drawing/2014/main" val="3037681449"/>
                    </a:ext>
                  </a:extLst>
                </a:gridCol>
                <a:gridCol w="1831518">
                  <a:extLst>
                    <a:ext uri="{9D8B030D-6E8A-4147-A177-3AD203B41FA5}">
                      <a16:colId xmlns:a16="http://schemas.microsoft.com/office/drawing/2014/main" val="1061668607"/>
                    </a:ext>
                  </a:extLst>
                </a:gridCol>
              </a:tblGrid>
              <a:tr h="1140017">
                <a:tc gridSpan="2">
                  <a:txBody>
                    <a:bodyPr/>
                    <a:lstStyle/>
                    <a:p>
                      <a:pPr algn="ctr">
                        <a:lnSpc>
                          <a:spcPts val="1800"/>
                        </a:lnSpc>
                        <a:spcAft>
                          <a:spcPts val="1050"/>
                        </a:spcAft>
                      </a:pPr>
                      <a:r>
                        <a:rPr lang="hr-HR" sz="1200" dirty="0">
                          <a:effectLst/>
                          <a:latin typeface="ClanPro-Book" panose="020B0604020101020102"/>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hMerge="1">
                  <a:txBody>
                    <a:bodyPr/>
                    <a:lstStyle/>
                    <a:p>
                      <a:endParaRPr lang="hr-HR"/>
                    </a:p>
                  </a:txBody>
                  <a:tcPr/>
                </a:tc>
                <a:tc>
                  <a:txBody>
                    <a:bodyPr/>
                    <a:lstStyle/>
                    <a:p>
                      <a:pPr algn="ctr">
                        <a:lnSpc>
                          <a:spcPts val="1800"/>
                        </a:lnSpc>
                        <a:spcAft>
                          <a:spcPts val="1050"/>
                        </a:spcAft>
                      </a:pPr>
                      <a:r>
                        <a:rPr lang="hr-HR" sz="1200" dirty="0">
                          <a:effectLst/>
                          <a:latin typeface="ClanPro-Book" panose="020B0604020101020102"/>
                        </a:rPr>
                        <a:t>Osoba s osnovnom školom, bez završene osnovne škole i stečene kvalifikacije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a:txBody>
                    <a:bodyPr/>
                    <a:lstStyle/>
                    <a:p>
                      <a:pPr algn="ctr">
                        <a:lnSpc>
                          <a:spcPts val="1800"/>
                        </a:lnSpc>
                        <a:spcAft>
                          <a:spcPts val="1050"/>
                        </a:spcAft>
                      </a:pPr>
                      <a:r>
                        <a:rPr lang="hr-HR" sz="1200" dirty="0">
                          <a:effectLst/>
                          <a:latin typeface="ClanPro-Book" panose="020B0604020101020102"/>
                        </a:rPr>
                        <a:t>Osoba sa završenim srednjoškolskim obrazovanjem</a:t>
                      </a:r>
                    </a:p>
                    <a:p>
                      <a:pPr>
                        <a:lnSpc>
                          <a:spcPts val="1800"/>
                        </a:lnSpc>
                        <a:spcAft>
                          <a:spcPts val="1050"/>
                        </a:spcAft>
                      </a:pPr>
                      <a:r>
                        <a:rPr lang="en-GB" sz="1200" dirty="0">
                          <a:effectLst/>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a:txBody>
                    <a:bodyPr/>
                    <a:lstStyle/>
                    <a:p>
                      <a:pPr algn="ctr">
                        <a:lnSpc>
                          <a:spcPts val="1800"/>
                        </a:lnSpc>
                        <a:spcAft>
                          <a:spcPts val="1050"/>
                        </a:spcAft>
                      </a:pPr>
                      <a:r>
                        <a:rPr lang="hr-HR" sz="1200">
                          <a:effectLst/>
                          <a:latin typeface="ClanPro-Book" panose="020B0604020101020102"/>
                        </a:rPr>
                        <a:t>Osoba sa zvanjima stečenim po programima visokoškolskog obrazovanja</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extLst>
                  <a:ext uri="{0D108BD9-81ED-4DB2-BD59-A6C34878D82A}">
                    <a16:rowId xmlns:a16="http://schemas.microsoft.com/office/drawing/2014/main" val="3518450585"/>
                  </a:ext>
                </a:extLst>
              </a:tr>
              <a:tr h="486714">
                <a:tc rowSpan="2">
                  <a:txBody>
                    <a:bodyPr/>
                    <a:lstStyle/>
                    <a:p>
                      <a:pPr algn="ctr">
                        <a:lnSpc>
                          <a:spcPts val="1800"/>
                        </a:lnSpc>
                        <a:spcAft>
                          <a:spcPts val="1050"/>
                        </a:spcAft>
                      </a:pPr>
                      <a:br>
                        <a:rPr lang="hr-HR" sz="1200" dirty="0">
                          <a:effectLst/>
                          <a:latin typeface="ClanPro-Book" panose="020B0604020101020102"/>
                        </a:rPr>
                      </a:br>
                      <a:r>
                        <a:rPr lang="hr-HR" sz="1200" dirty="0">
                          <a:effectLst/>
                          <a:latin typeface="ClanPro-Book" panose="020B0604020101020102"/>
                        </a:rPr>
                        <a:t>Mjesečni paušalni iznos – s poreznom olakšicom</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a:txBody>
                    <a:bodyPr/>
                    <a:lstStyle/>
                    <a:p>
                      <a:pPr algn="ctr">
                        <a:lnSpc>
                          <a:spcPts val="1200"/>
                        </a:lnSpc>
                        <a:spcBef>
                          <a:spcPts val="600"/>
                        </a:spcBef>
                        <a:spcAft>
                          <a:spcPts val="600"/>
                        </a:spcAft>
                      </a:pPr>
                      <a:br>
                        <a:rPr lang="hr-HR" sz="1200" dirty="0">
                          <a:effectLst/>
                          <a:latin typeface="ClanPro-Book" panose="020B0604020101020102"/>
                        </a:rPr>
                      </a:br>
                      <a:r>
                        <a:rPr lang="hr-HR" sz="1200" dirty="0">
                          <a:effectLst/>
                          <a:latin typeface="ClanPro-Book" panose="020B0604020101020102"/>
                        </a:rPr>
                        <a:t>Ciljana skupina 1 i 2</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a:txBody>
                    <a:bodyPr/>
                    <a:lstStyle/>
                    <a:p>
                      <a:pPr algn="ctr">
                        <a:lnSpc>
                          <a:spcPts val="1200"/>
                        </a:lnSpc>
                        <a:spcBef>
                          <a:spcPts val="600"/>
                        </a:spcBef>
                        <a:spcAft>
                          <a:spcPts val="600"/>
                        </a:spcAft>
                      </a:pPr>
                      <a:r>
                        <a:rPr lang="hr-HR" sz="1200" dirty="0">
                          <a:effectLst/>
                          <a:latin typeface="ClanPro-Book" panose="020B0604020101020102"/>
                        </a:rPr>
                        <a:t>430 €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480 €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600 €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extLst>
                  <a:ext uri="{0D108BD9-81ED-4DB2-BD59-A6C34878D82A}">
                    <a16:rowId xmlns:a16="http://schemas.microsoft.com/office/drawing/2014/main" val="2671451958"/>
                  </a:ext>
                </a:extLst>
              </a:tr>
              <a:tr h="385269">
                <a:tc vMerge="1">
                  <a:txBody>
                    <a:bodyPr/>
                    <a:lstStyle/>
                    <a:p>
                      <a:endParaRPr lang="hr-HR"/>
                    </a:p>
                  </a:txBody>
                  <a:tcPr/>
                </a:tc>
                <a:tc>
                  <a:txBody>
                    <a:bodyPr/>
                    <a:lstStyle/>
                    <a:p>
                      <a:pPr algn="ctr">
                        <a:lnSpc>
                          <a:spcPts val="1200"/>
                        </a:lnSpc>
                        <a:spcBef>
                          <a:spcPts val="600"/>
                        </a:spcBef>
                        <a:spcAft>
                          <a:spcPts val="600"/>
                        </a:spcAft>
                      </a:pPr>
                      <a:r>
                        <a:rPr lang="hr-HR" sz="1200" dirty="0">
                          <a:effectLst/>
                          <a:latin typeface="ClanPro-Book" panose="020B0604020101020102"/>
                        </a:rPr>
                        <a:t>Ciljana skupina 3</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670 €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750 €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940 €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extLst>
                  <a:ext uri="{0D108BD9-81ED-4DB2-BD59-A6C34878D82A}">
                    <a16:rowId xmlns:a16="http://schemas.microsoft.com/office/drawing/2014/main" val="3854996822"/>
                  </a:ext>
                </a:extLst>
              </a:tr>
              <a:tr h="510956">
                <a:tc rowSpan="2">
                  <a:txBody>
                    <a:bodyPr/>
                    <a:lstStyle/>
                    <a:p>
                      <a:pPr algn="ctr">
                        <a:lnSpc>
                          <a:spcPts val="1800"/>
                        </a:lnSpc>
                        <a:spcAft>
                          <a:spcPts val="1050"/>
                        </a:spcAft>
                      </a:pPr>
                      <a:br>
                        <a:rPr lang="hr-HR" sz="1200" dirty="0">
                          <a:effectLst/>
                          <a:latin typeface="ClanPro-Book" panose="020B0604020101020102"/>
                        </a:rPr>
                      </a:br>
                      <a:r>
                        <a:rPr lang="hr-HR" sz="1200" dirty="0">
                          <a:effectLst/>
                          <a:latin typeface="ClanPro-Book" panose="020B0604020101020102"/>
                        </a:rPr>
                        <a:t>Mjesečni paušalni iznos – bez porezne olakšice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a:txBody>
                    <a:bodyPr/>
                    <a:lstStyle/>
                    <a:p>
                      <a:pPr algn="ctr">
                        <a:lnSpc>
                          <a:spcPts val="1200"/>
                        </a:lnSpc>
                        <a:spcBef>
                          <a:spcPts val="600"/>
                        </a:spcBef>
                        <a:spcAft>
                          <a:spcPts val="600"/>
                        </a:spcAft>
                      </a:pPr>
                      <a:r>
                        <a:rPr lang="hr-HR" sz="1200" dirty="0">
                          <a:effectLst/>
                          <a:latin typeface="ClanPro-Book" panose="020B0604020101020102"/>
                        </a:rPr>
                        <a:t>Ciljana skupina 1 i 2</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500 €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560 €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700</a:t>
                      </a:r>
                      <a:r>
                        <a:rPr lang="hr-HR" sz="1200" baseline="0" dirty="0">
                          <a:effectLst/>
                          <a:latin typeface="ClanPro-Book" panose="020B0604020101020102"/>
                        </a:rPr>
                        <a:t> </a:t>
                      </a:r>
                      <a:r>
                        <a:rPr lang="hr-HR" sz="1200" dirty="0">
                          <a:effectLst/>
                          <a:latin typeface="ClanPro-Book" panose="020B0604020101020102"/>
                        </a:rPr>
                        <a:t>€</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extLst>
                  <a:ext uri="{0D108BD9-81ED-4DB2-BD59-A6C34878D82A}">
                    <a16:rowId xmlns:a16="http://schemas.microsoft.com/office/drawing/2014/main" val="1152768533"/>
                  </a:ext>
                </a:extLst>
              </a:tr>
              <a:tr h="361026">
                <a:tc vMerge="1">
                  <a:txBody>
                    <a:bodyPr/>
                    <a:lstStyle/>
                    <a:p>
                      <a:endParaRPr lang="hr-HR"/>
                    </a:p>
                  </a:txBody>
                  <a:tcPr/>
                </a:tc>
                <a:tc>
                  <a:txBody>
                    <a:bodyPr/>
                    <a:lstStyle/>
                    <a:p>
                      <a:pPr algn="ctr">
                        <a:lnSpc>
                          <a:spcPts val="1200"/>
                        </a:lnSpc>
                        <a:spcBef>
                          <a:spcPts val="600"/>
                        </a:spcBef>
                        <a:spcAft>
                          <a:spcPts val="600"/>
                        </a:spcAft>
                      </a:pPr>
                      <a:r>
                        <a:rPr lang="hr-HR" sz="1200" dirty="0">
                          <a:effectLst/>
                          <a:latin typeface="ClanPro-Book" panose="020B0604020101020102"/>
                        </a:rPr>
                        <a:t>Ciljana skupina 3</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790 €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870 €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ts val="1200"/>
                        </a:lnSpc>
                        <a:spcBef>
                          <a:spcPts val="600"/>
                        </a:spcBef>
                        <a:spcAft>
                          <a:spcPts val="600"/>
                        </a:spcAft>
                      </a:pPr>
                      <a:r>
                        <a:rPr lang="hr-HR" sz="1200" dirty="0">
                          <a:effectLst/>
                          <a:latin typeface="ClanPro-Book" panose="020B0604020101020102"/>
                        </a:rPr>
                        <a:t>1.090 €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extLst>
                  <a:ext uri="{0D108BD9-81ED-4DB2-BD59-A6C34878D82A}">
                    <a16:rowId xmlns:a16="http://schemas.microsoft.com/office/drawing/2014/main" val="1140672343"/>
                  </a:ext>
                </a:extLst>
              </a:tr>
              <a:tr h="648206">
                <a:tc gridSpan="2">
                  <a:txBody>
                    <a:bodyPr/>
                    <a:lstStyle/>
                    <a:p>
                      <a:pPr algn="ctr">
                        <a:lnSpc>
                          <a:spcPts val="1800"/>
                        </a:lnSpc>
                        <a:spcAft>
                          <a:spcPts val="1050"/>
                        </a:spcAft>
                      </a:pPr>
                      <a:r>
                        <a:rPr lang="hr-HR" sz="1200" dirty="0">
                          <a:effectLst/>
                          <a:latin typeface="ClanPro-Book" panose="020B0604020101020102"/>
                        </a:rPr>
                        <a:t>Najniži mjesečni bruto 1 iznos plaće temeljem ugovora o radu za sufinanciranu osobu</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tc>
                <a:tc hMerge="1">
                  <a:txBody>
                    <a:bodyPr/>
                    <a:lstStyle/>
                    <a:p>
                      <a:endParaRPr lang="hr-HR"/>
                    </a:p>
                  </a:txBody>
                  <a:tcPr/>
                </a:tc>
                <a:tc>
                  <a:txBody>
                    <a:bodyPr/>
                    <a:lstStyle/>
                    <a:p>
                      <a:pPr algn="ctr">
                        <a:lnSpc>
                          <a:spcPct val="107000"/>
                        </a:lnSpc>
                        <a:spcAft>
                          <a:spcPts val="800"/>
                        </a:spcAft>
                      </a:pPr>
                      <a:r>
                        <a:rPr lang="hr-HR" sz="1200" dirty="0">
                          <a:effectLst/>
                          <a:latin typeface="ClanPro-Book" panose="020B0604020101020102"/>
                        </a:rPr>
                        <a:t>970 €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ct val="107000"/>
                        </a:lnSpc>
                        <a:spcAft>
                          <a:spcPts val="800"/>
                        </a:spcAft>
                      </a:pPr>
                      <a:r>
                        <a:rPr lang="hr-HR" sz="1200" dirty="0">
                          <a:effectLst/>
                          <a:latin typeface="ClanPro-Book" panose="020B0604020101020102"/>
                        </a:rPr>
                        <a:t>1.078,80 € bruto I iznos plaće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tc>
                  <a:txBody>
                    <a:bodyPr/>
                    <a:lstStyle/>
                    <a:p>
                      <a:pPr algn="ctr">
                        <a:lnSpc>
                          <a:spcPct val="107000"/>
                        </a:lnSpc>
                        <a:spcAft>
                          <a:spcPts val="800"/>
                        </a:spcAft>
                      </a:pPr>
                      <a:r>
                        <a:rPr lang="hr-HR" sz="1200" dirty="0">
                          <a:effectLst/>
                          <a:latin typeface="ClanPro-Book" panose="020B0604020101020102"/>
                        </a:rPr>
                        <a:t>1.348,50 €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90" marR="68590" marT="0" marB="0" anchor="ctr"/>
                </a:tc>
                <a:extLst>
                  <a:ext uri="{0D108BD9-81ED-4DB2-BD59-A6C34878D82A}">
                    <a16:rowId xmlns:a16="http://schemas.microsoft.com/office/drawing/2014/main" val="1478593496"/>
                  </a:ext>
                </a:extLst>
              </a:tr>
            </a:tbl>
          </a:graphicData>
        </a:graphic>
      </p:graphicFrame>
      <p:sp>
        <p:nvSpPr>
          <p:cNvPr id="6" name="Title 5"/>
          <p:cNvSpPr>
            <a:spLocks noGrp="1"/>
          </p:cNvSpPr>
          <p:nvPr>
            <p:ph type="title"/>
          </p:nvPr>
        </p:nvSpPr>
        <p:spPr>
          <a:xfrm>
            <a:off x="1271699" y="457508"/>
            <a:ext cx="10704953" cy="407196"/>
          </a:xfrm>
        </p:spPr>
        <p:txBody>
          <a:bodyPr>
            <a:noAutofit/>
          </a:bodyPr>
          <a:lstStyle/>
          <a:p>
            <a:r>
              <a:rPr lang="hr-HR" sz="3200" b="1" dirty="0">
                <a:latin typeface="ClanPro-Bold"/>
              </a:rPr>
              <a:t>b) Potpora za zapošljavanje zeleno/digitalno - iznosi</a:t>
            </a:r>
          </a:p>
        </p:txBody>
      </p:sp>
    </p:spTree>
    <p:extLst>
      <p:ext uri="{BB962C8B-B14F-4D97-AF65-F5344CB8AC3E}">
        <p14:creationId xmlns:p14="http://schemas.microsoft.com/office/powerpoint/2010/main" val="423369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919899" y="739302"/>
            <a:ext cx="3753582" cy="1613560"/>
          </a:xfrm>
        </p:spPr>
        <p:txBody>
          <a:bodyPr>
            <a:normAutofit/>
          </a:bodyPr>
          <a:lstStyle/>
          <a:p>
            <a:r>
              <a:rPr lang="hr-HR" sz="3400" b="1" dirty="0">
                <a:latin typeface="ClanPro-Bold" panose="020B0804020101020102"/>
              </a:rPr>
              <a:t>POTPORE ZA PRIPRAVNIŠTVO I MLADE</a:t>
            </a:r>
          </a:p>
        </p:txBody>
      </p:sp>
      <p:pic>
        <p:nvPicPr>
          <p:cNvPr id="8" name="Content Placeholder 3">
            <a:extLst>
              <a:ext uri="{FF2B5EF4-FFF2-40B4-BE49-F238E27FC236}">
                <a16:creationId xmlns:a16="http://schemas.microsoft.com/office/drawing/2014/main" id="{13C52D63-8B70-716D-C304-D94F6CBCA9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899" y="2925079"/>
            <a:ext cx="3618352" cy="2412234"/>
          </a:xfrm>
          <a:prstGeom prst="rect">
            <a:avLst/>
          </a:prstGeom>
        </p:spPr>
      </p:pic>
      <p:sp>
        <p:nvSpPr>
          <p:cNvPr id="9" name="TextBox 8">
            <a:extLst>
              <a:ext uri="{FF2B5EF4-FFF2-40B4-BE49-F238E27FC236}">
                <a16:creationId xmlns:a16="http://schemas.microsoft.com/office/drawing/2014/main" id="{6D208EF1-FF00-FB92-BCC3-ECFF1385A87C}"/>
              </a:ext>
            </a:extLst>
          </p:cNvPr>
          <p:cNvSpPr txBox="1"/>
          <p:nvPr/>
        </p:nvSpPr>
        <p:spPr>
          <a:xfrm>
            <a:off x="6287018" y="1785421"/>
            <a:ext cx="5610252" cy="707886"/>
          </a:xfrm>
          <a:prstGeom prst="rect">
            <a:avLst/>
          </a:prstGeom>
          <a:noFill/>
        </p:spPr>
        <p:txBody>
          <a:bodyPr wrap="square">
            <a:spAutoFit/>
          </a:bodyPr>
          <a:lstStyle/>
          <a:p>
            <a:pPr algn="just" defTabSz="457200">
              <a:lnSpc>
                <a:spcPct val="100000"/>
              </a:lnSpc>
              <a:spcBef>
                <a:spcPts val="600"/>
              </a:spcBef>
              <a:spcAft>
                <a:spcPts val="600"/>
              </a:spcAft>
              <a:defRPr/>
            </a:pP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osposobiti osobe za samostalan rad poticanjem zapošljavanja</a:t>
            </a:r>
            <a:endPar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endParaRPr>
          </a:p>
        </p:txBody>
      </p:sp>
      <p:sp>
        <p:nvSpPr>
          <p:cNvPr id="10" name="TextBox 9">
            <a:extLst>
              <a:ext uri="{FF2B5EF4-FFF2-40B4-BE49-F238E27FC236}">
                <a16:creationId xmlns:a16="http://schemas.microsoft.com/office/drawing/2014/main" id="{75507035-0411-1D15-83AE-087707AD9C11}"/>
              </a:ext>
            </a:extLst>
          </p:cNvPr>
          <p:cNvSpPr txBox="1"/>
          <p:nvPr/>
        </p:nvSpPr>
        <p:spPr>
          <a:xfrm>
            <a:off x="6277046" y="2653364"/>
            <a:ext cx="5610252" cy="1015663"/>
          </a:xfrm>
          <a:prstGeom prst="rect">
            <a:avLst/>
          </a:prstGeom>
          <a:noFill/>
        </p:spPr>
        <p:txBody>
          <a:bodyPr wrap="square">
            <a:spAutoFit/>
          </a:bodyPr>
          <a:lstStyle/>
          <a:p>
            <a:pPr algn="just" defTabSz="457200">
              <a:lnSpc>
                <a:spcPct val="100000"/>
              </a:lnSpc>
              <a:spcBef>
                <a:spcPts val="600"/>
              </a:spcBef>
              <a:spcAft>
                <a:spcPts val="600"/>
              </a:spcAft>
              <a:defRPr/>
            </a:pP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dvije ciljane skupine: nezaposlene osobe </a:t>
            </a: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koje se </a:t>
            </a: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prvi puta zapošljavaju</a:t>
            </a: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 u zanimanju za koje su se školovale i </a:t>
            </a: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mladi do 29 godina</a:t>
            </a:r>
          </a:p>
        </p:txBody>
      </p:sp>
      <p:pic>
        <p:nvPicPr>
          <p:cNvPr id="11" name="Graphic 35" descr="Linear Graph outline">
            <a:extLst>
              <a:ext uri="{FF2B5EF4-FFF2-40B4-BE49-F238E27FC236}">
                <a16:creationId xmlns:a16="http://schemas.microsoft.com/office/drawing/2014/main" id="{7F60D536-89A8-57E0-0861-F13BE0A06E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01368" y="3866551"/>
            <a:ext cx="747344" cy="747344"/>
          </a:xfrm>
          <a:prstGeom prst="rect">
            <a:avLst/>
          </a:prstGeom>
        </p:spPr>
      </p:pic>
      <p:sp>
        <p:nvSpPr>
          <p:cNvPr id="12" name="TextBox 11">
            <a:extLst>
              <a:ext uri="{FF2B5EF4-FFF2-40B4-BE49-F238E27FC236}">
                <a16:creationId xmlns:a16="http://schemas.microsoft.com/office/drawing/2014/main" id="{B70D2AE5-BAE2-04CF-756E-F3FF5B80307C}"/>
              </a:ext>
            </a:extLst>
          </p:cNvPr>
          <p:cNvSpPr txBox="1"/>
          <p:nvPr/>
        </p:nvSpPr>
        <p:spPr>
          <a:xfrm>
            <a:off x="6277046" y="3906009"/>
            <a:ext cx="5610252" cy="707886"/>
          </a:xfrm>
          <a:prstGeom prst="rect">
            <a:avLst/>
          </a:prstGeom>
          <a:noFill/>
        </p:spPr>
        <p:txBody>
          <a:bodyPr wrap="square">
            <a:spAutoFit/>
          </a:bodyPr>
          <a:lstStyle/>
          <a:p>
            <a:pPr defTabSz="457200">
              <a:lnSpc>
                <a:spcPct val="100000"/>
              </a:lnSpc>
              <a:spcBef>
                <a:spcPts val="600"/>
              </a:spcBef>
              <a:spcAft>
                <a:spcPts val="600"/>
              </a:spcAft>
              <a:defRPr/>
            </a:pP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veći iznos potpore </a:t>
            </a: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za zapošljavanje u digitalnim i zelenim vještinama</a:t>
            </a:r>
          </a:p>
        </p:txBody>
      </p:sp>
      <p:pic>
        <p:nvPicPr>
          <p:cNvPr id="13" name="Graphic 38" descr="Money outline">
            <a:extLst>
              <a:ext uri="{FF2B5EF4-FFF2-40B4-BE49-F238E27FC236}">
                <a16:creationId xmlns:a16="http://schemas.microsoft.com/office/drawing/2014/main" id="{08FA6930-F904-BB77-05A8-8EF33A0CF2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31203" y="4927012"/>
            <a:ext cx="747344" cy="747344"/>
          </a:xfrm>
          <a:prstGeom prst="rect">
            <a:avLst/>
          </a:prstGeom>
        </p:spPr>
      </p:pic>
      <p:pic>
        <p:nvPicPr>
          <p:cNvPr id="14" name="Graphic 45" descr="Daily calendar outline">
            <a:extLst>
              <a:ext uri="{FF2B5EF4-FFF2-40B4-BE49-F238E27FC236}">
                <a16:creationId xmlns:a16="http://schemas.microsoft.com/office/drawing/2014/main" id="{366D8DC3-2F4D-975C-213A-39720FB61CE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401368" y="781372"/>
            <a:ext cx="747344" cy="747344"/>
          </a:xfrm>
          <a:prstGeom prst="rect">
            <a:avLst/>
          </a:prstGeom>
        </p:spPr>
      </p:pic>
      <p:pic>
        <p:nvPicPr>
          <p:cNvPr id="15" name="Graphic 47" descr="Bullseye outline">
            <a:extLst>
              <a:ext uri="{FF2B5EF4-FFF2-40B4-BE49-F238E27FC236}">
                <a16:creationId xmlns:a16="http://schemas.microsoft.com/office/drawing/2014/main" id="{79B88CD8-0288-D8BA-3C69-07E2DFA4DDB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401368" y="1787331"/>
            <a:ext cx="747344" cy="747344"/>
          </a:xfrm>
          <a:prstGeom prst="rect">
            <a:avLst/>
          </a:prstGeom>
        </p:spPr>
      </p:pic>
      <p:pic>
        <p:nvPicPr>
          <p:cNvPr id="16" name="Graphic 49" descr="Target Audience outline">
            <a:extLst>
              <a:ext uri="{FF2B5EF4-FFF2-40B4-BE49-F238E27FC236}">
                <a16:creationId xmlns:a16="http://schemas.microsoft.com/office/drawing/2014/main" id="{97786470-7E08-604C-F0E2-676B1C6F426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411340" y="2793290"/>
            <a:ext cx="747344" cy="747344"/>
          </a:xfrm>
          <a:prstGeom prst="rect">
            <a:avLst/>
          </a:prstGeom>
        </p:spPr>
      </p:pic>
      <p:sp>
        <p:nvSpPr>
          <p:cNvPr id="17" name="TextBox 16">
            <a:extLst>
              <a:ext uri="{FF2B5EF4-FFF2-40B4-BE49-F238E27FC236}">
                <a16:creationId xmlns:a16="http://schemas.microsoft.com/office/drawing/2014/main" id="{C96EB524-FA16-1FA7-0714-8197C8A94EA0}"/>
              </a:ext>
            </a:extLst>
          </p:cNvPr>
          <p:cNvSpPr txBox="1"/>
          <p:nvPr/>
        </p:nvSpPr>
        <p:spPr>
          <a:xfrm>
            <a:off x="6277046" y="924211"/>
            <a:ext cx="6097836" cy="400110"/>
          </a:xfrm>
          <a:prstGeom prst="rect">
            <a:avLst/>
          </a:prstGeom>
          <a:noFill/>
        </p:spPr>
        <p:txBody>
          <a:bodyPr wrap="square">
            <a:spAutoFit/>
          </a:bodyPr>
          <a:lstStyle/>
          <a:p>
            <a:pPr algn="just" defTabSz="457200">
              <a:lnSpc>
                <a:spcPct val="100000"/>
              </a:lnSpc>
              <a:spcBef>
                <a:spcPts val="600"/>
              </a:spcBef>
              <a:spcAft>
                <a:spcPts val="600"/>
              </a:spcAft>
              <a:defRPr/>
            </a:pP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trajanje</a:t>
            </a: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 12 mjeseci </a:t>
            </a: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(max. 24 mjeseca)</a:t>
            </a:r>
          </a:p>
        </p:txBody>
      </p:sp>
      <p:sp>
        <p:nvSpPr>
          <p:cNvPr id="18" name="TextBox 17">
            <a:extLst>
              <a:ext uri="{FF2B5EF4-FFF2-40B4-BE49-F238E27FC236}">
                <a16:creationId xmlns:a16="http://schemas.microsoft.com/office/drawing/2014/main" id="{FA84AAE8-C68C-2FD1-208F-D41A928AE040}"/>
              </a:ext>
            </a:extLst>
          </p:cNvPr>
          <p:cNvSpPr txBox="1"/>
          <p:nvPr/>
        </p:nvSpPr>
        <p:spPr>
          <a:xfrm>
            <a:off x="6287018" y="4998070"/>
            <a:ext cx="5734629" cy="707886"/>
          </a:xfrm>
          <a:prstGeom prst="rect">
            <a:avLst/>
          </a:prstGeom>
          <a:noFill/>
        </p:spPr>
        <p:txBody>
          <a:bodyPr wrap="square">
            <a:spAutoFit/>
          </a:bodyPr>
          <a:lstStyle/>
          <a:p>
            <a:pPr defTabSz="457200">
              <a:lnSpc>
                <a:spcPct val="100000"/>
              </a:lnSpc>
              <a:spcBef>
                <a:spcPts val="600"/>
              </a:spcBef>
              <a:spcAft>
                <a:spcPts val="600"/>
              </a:spcAft>
              <a:defRPr/>
            </a:pPr>
            <a:r>
              <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u 2025. maksimalni iznos potpore: do </a:t>
            </a:r>
            <a:r>
              <a:rPr lang="hr-HR" sz="2000" b="1"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rPr>
              <a:t>940 € mjesečno i trošak prijevoza</a:t>
            </a:r>
            <a:endParaRPr lang="hr-HR" sz="2000" kern="0" dirty="0">
              <a:solidFill>
                <a:schemeClr val="bg2">
                  <a:lumMod val="10000"/>
                </a:schemeClr>
              </a:solidFill>
              <a:latin typeface="ClanPro-Book" panose="020B0604020101020102"/>
              <a:ea typeface="ADLaM Display" panose="020F0502020204030204" pitchFamily="2" charset="0"/>
              <a:cs typeface="Times New Roman" panose="02020603050405020304" pitchFamily="18" charset="0"/>
              <a:sym typeface="Arial"/>
            </a:endParaRPr>
          </a:p>
        </p:txBody>
      </p:sp>
    </p:spTree>
    <p:extLst>
      <p:ext uri="{BB962C8B-B14F-4D97-AF65-F5344CB8AC3E}">
        <p14:creationId xmlns:p14="http://schemas.microsoft.com/office/powerpoint/2010/main" val="178086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CE7947C8-E987-CB6C-2BFF-90AD665F4D6F}"/>
              </a:ext>
            </a:extLst>
          </p:cNvPr>
          <p:cNvGraphicFramePr>
            <a:graphicFrameLocks noGrp="1"/>
          </p:cNvGraphicFramePr>
          <p:nvPr>
            <p:extLst>
              <p:ext uri="{D42A27DB-BD31-4B8C-83A1-F6EECF244321}">
                <p14:modId xmlns:p14="http://schemas.microsoft.com/office/powerpoint/2010/main" val="1225711762"/>
              </p:ext>
            </p:extLst>
          </p:nvPr>
        </p:nvGraphicFramePr>
        <p:xfrm>
          <a:off x="1003025" y="1002393"/>
          <a:ext cx="9582149" cy="2814233"/>
        </p:xfrm>
        <a:graphic>
          <a:graphicData uri="http://schemas.openxmlformats.org/drawingml/2006/table">
            <a:tbl>
              <a:tblPr firstRow="1" firstCol="1" bandRow="1">
                <a:tableStyleId>{5C22544A-7EE6-4342-B048-85BDC9FD1C3A}</a:tableStyleId>
              </a:tblPr>
              <a:tblGrid>
                <a:gridCol w="3605915">
                  <a:extLst>
                    <a:ext uri="{9D8B030D-6E8A-4147-A177-3AD203B41FA5}">
                      <a16:colId xmlns:a16="http://schemas.microsoft.com/office/drawing/2014/main" val="2924772673"/>
                    </a:ext>
                  </a:extLst>
                </a:gridCol>
                <a:gridCol w="2633390">
                  <a:extLst>
                    <a:ext uri="{9D8B030D-6E8A-4147-A177-3AD203B41FA5}">
                      <a16:colId xmlns:a16="http://schemas.microsoft.com/office/drawing/2014/main" val="1162845173"/>
                    </a:ext>
                  </a:extLst>
                </a:gridCol>
                <a:gridCol w="3342844">
                  <a:extLst>
                    <a:ext uri="{9D8B030D-6E8A-4147-A177-3AD203B41FA5}">
                      <a16:colId xmlns:a16="http://schemas.microsoft.com/office/drawing/2014/main" val="1097766393"/>
                    </a:ext>
                  </a:extLst>
                </a:gridCol>
              </a:tblGrid>
              <a:tr h="500442">
                <a:tc>
                  <a:txBody>
                    <a:bodyPr/>
                    <a:lstStyle/>
                    <a:p>
                      <a:pPr algn="ctr">
                        <a:lnSpc>
                          <a:spcPct val="107000"/>
                        </a:lnSpc>
                        <a:spcBef>
                          <a:spcPts val="600"/>
                        </a:spcBef>
                        <a:spcAft>
                          <a:spcPts val="600"/>
                        </a:spcAft>
                      </a:pPr>
                      <a:r>
                        <a:rPr lang="hr-HR" sz="1200" dirty="0">
                          <a:effectLst/>
                          <a:latin typeface="ClanPro-Book" panose="020B0604020101020102"/>
                        </a:rPr>
                        <a:t>Razina obrazovanja</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tc>
                  <a:txBody>
                    <a:bodyPr/>
                    <a:lstStyle/>
                    <a:p>
                      <a:pPr algn="ctr">
                        <a:lnSpc>
                          <a:spcPct val="107000"/>
                        </a:lnSpc>
                        <a:spcBef>
                          <a:spcPts val="600"/>
                        </a:spcBef>
                        <a:spcAft>
                          <a:spcPts val="600"/>
                        </a:spcAft>
                      </a:pPr>
                      <a:r>
                        <a:rPr lang="hr-HR" sz="1200" dirty="0">
                          <a:effectLst/>
                          <a:latin typeface="ClanPro-Book" panose="020B0604020101020102"/>
                        </a:rPr>
                        <a:t>Osoba sa završenim srednjoškolskim obrazovanjem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tc>
                  <a:txBody>
                    <a:bodyPr/>
                    <a:lstStyle/>
                    <a:p>
                      <a:pPr algn="ctr">
                        <a:lnSpc>
                          <a:spcPct val="107000"/>
                        </a:lnSpc>
                        <a:spcBef>
                          <a:spcPts val="600"/>
                        </a:spcBef>
                        <a:spcAft>
                          <a:spcPts val="600"/>
                        </a:spcAft>
                      </a:pPr>
                      <a:r>
                        <a:rPr lang="hr-HR" sz="1200">
                          <a:effectLst/>
                          <a:latin typeface="ClanPro-Book" panose="020B0604020101020102"/>
                        </a:rPr>
                        <a:t>Osoba sa zvanjima stečenim po programima visokoškolskog obrazovanja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extLst>
                  <a:ext uri="{0D108BD9-81ED-4DB2-BD59-A6C34878D82A}">
                    <a16:rowId xmlns:a16="http://schemas.microsoft.com/office/drawing/2014/main" val="825666437"/>
                  </a:ext>
                </a:extLst>
              </a:tr>
              <a:tr h="687083">
                <a:tc>
                  <a:txBody>
                    <a:bodyPr/>
                    <a:lstStyle/>
                    <a:p>
                      <a:pPr>
                        <a:lnSpc>
                          <a:spcPct val="107000"/>
                        </a:lnSpc>
                        <a:spcBef>
                          <a:spcPts val="600"/>
                        </a:spcBef>
                        <a:spcAft>
                          <a:spcPts val="600"/>
                        </a:spcAft>
                      </a:pPr>
                      <a:r>
                        <a:rPr lang="hr-HR" sz="1200" dirty="0">
                          <a:effectLst/>
                          <a:latin typeface="ClanPro-Book" panose="020B0604020101020102"/>
                        </a:rPr>
                        <a:t>Mjesečni paušalni iznos – s poreznom olakšicom</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Bef>
                          <a:spcPts val="600"/>
                        </a:spcBef>
                        <a:spcAft>
                          <a:spcPts val="600"/>
                        </a:spcAft>
                      </a:pPr>
                      <a:r>
                        <a:rPr lang="hr-HR" sz="1200" dirty="0">
                          <a:effectLst/>
                          <a:latin typeface="ClanPro-Book" panose="020B0604020101020102"/>
                          <a:ea typeface="Calibri" panose="020F0502020204030204" pitchFamily="34" charset="0"/>
                          <a:cs typeface="Times New Roman" panose="02020603050405020304" pitchFamily="18" charset="0"/>
                        </a:rPr>
                        <a:t>530 €</a:t>
                      </a:r>
                    </a:p>
                  </a:txBody>
                  <a:tcPr marL="68580" marR="68580" marT="0" marB="0" anchor="ctr"/>
                </a:tc>
                <a:tc>
                  <a:txBody>
                    <a:bodyPr/>
                    <a:lstStyle/>
                    <a:p>
                      <a:pPr algn="ctr">
                        <a:lnSpc>
                          <a:spcPct val="107000"/>
                        </a:lnSpc>
                        <a:spcBef>
                          <a:spcPts val="600"/>
                        </a:spcBef>
                        <a:spcAft>
                          <a:spcPts val="600"/>
                        </a:spcAft>
                      </a:pPr>
                      <a:r>
                        <a:rPr lang="hr-HR" sz="1200">
                          <a:effectLst/>
                          <a:latin typeface="ClanPro-Book" panose="020B0604020101020102"/>
                          <a:ea typeface="Calibri" panose="020F0502020204030204" pitchFamily="34" charset="0"/>
                          <a:cs typeface="Times New Roman" panose="02020603050405020304" pitchFamily="18" charset="0"/>
                        </a:rPr>
                        <a:t>670 €</a:t>
                      </a:r>
                    </a:p>
                  </a:txBody>
                  <a:tcPr marL="68580" marR="68580" marT="0" marB="0" anchor="ctr"/>
                </a:tc>
                <a:extLst>
                  <a:ext uri="{0D108BD9-81ED-4DB2-BD59-A6C34878D82A}">
                    <a16:rowId xmlns:a16="http://schemas.microsoft.com/office/drawing/2014/main" val="3395523664"/>
                  </a:ext>
                </a:extLst>
              </a:tr>
              <a:tr h="671410">
                <a:tc>
                  <a:txBody>
                    <a:bodyPr/>
                    <a:lstStyle/>
                    <a:p>
                      <a:pPr>
                        <a:lnSpc>
                          <a:spcPct val="107000"/>
                        </a:lnSpc>
                        <a:spcBef>
                          <a:spcPts val="600"/>
                        </a:spcBef>
                        <a:spcAft>
                          <a:spcPts val="600"/>
                        </a:spcAft>
                      </a:pPr>
                      <a:r>
                        <a:rPr lang="hr-HR" sz="1200" dirty="0">
                          <a:effectLst/>
                          <a:latin typeface="ClanPro-Book" panose="020B0604020101020102"/>
                        </a:rPr>
                        <a:t>Mjesečni paušalni iznos – bez porezne olakšice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Bef>
                          <a:spcPts val="600"/>
                        </a:spcBef>
                        <a:spcAft>
                          <a:spcPts val="600"/>
                        </a:spcAft>
                      </a:pPr>
                      <a:r>
                        <a:rPr lang="hr-HR" sz="1200">
                          <a:effectLst/>
                          <a:latin typeface="ClanPro-Book" panose="020B0604020101020102"/>
                          <a:ea typeface="Calibri" panose="020F0502020204030204" pitchFamily="34" charset="0"/>
                          <a:cs typeface="Times New Roman" panose="02020603050405020304" pitchFamily="18" charset="0"/>
                        </a:rPr>
                        <a:t>620 €</a:t>
                      </a:r>
                    </a:p>
                  </a:txBody>
                  <a:tcPr marL="68580" marR="68580" marT="0" marB="0" anchor="ctr"/>
                </a:tc>
                <a:tc>
                  <a:txBody>
                    <a:bodyPr/>
                    <a:lstStyle/>
                    <a:p>
                      <a:pPr algn="ctr">
                        <a:lnSpc>
                          <a:spcPct val="107000"/>
                        </a:lnSpc>
                        <a:spcBef>
                          <a:spcPts val="600"/>
                        </a:spcBef>
                        <a:spcAft>
                          <a:spcPts val="600"/>
                        </a:spcAft>
                      </a:pPr>
                      <a:r>
                        <a:rPr lang="hr-HR" sz="1200">
                          <a:effectLst/>
                          <a:latin typeface="ClanPro-Book" panose="020B0604020101020102"/>
                          <a:ea typeface="Calibri" panose="020F0502020204030204" pitchFamily="34" charset="0"/>
                          <a:cs typeface="Times New Roman" panose="02020603050405020304" pitchFamily="18" charset="0"/>
                        </a:rPr>
                        <a:t>780 €</a:t>
                      </a:r>
                    </a:p>
                  </a:txBody>
                  <a:tcPr marL="68580" marR="68580" marT="0" marB="0" anchor="ctr"/>
                </a:tc>
                <a:extLst>
                  <a:ext uri="{0D108BD9-81ED-4DB2-BD59-A6C34878D82A}">
                    <a16:rowId xmlns:a16="http://schemas.microsoft.com/office/drawing/2014/main" val="4033628171"/>
                  </a:ext>
                </a:extLst>
              </a:tr>
              <a:tr h="955298">
                <a:tc>
                  <a:txBody>
                    <a:bodyPr/>
                    <a:lstStyle/>
                    <a:p>
                      <a:pPr>
                        <a:lnSpc>
                          <a:spcPct val="107000"/>
                        </a:lnSpc>
                        <a:spcBef>
                          <a:spcPts val="600"/>
                        </a:spcBef>
                        <a:spcAft>
                          <a:spcPts val="600"/>
                        </a:spcAft>
                      </a:pPr>
                      <a:r>
                        <a:rPr lang="hr-HR" sz="1200" dirty="0">
                          <a:effectLst/>
                          <a:latin typeface="ClanPro-Book" panose="020B0604020101020102"/>
                        </a:rPr>
                        <a:t>Najniži mjesečni bruto 1 iznos plaće temeljem ugovora o radu za sufinanciranu osobu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Bef>
                          <a:spcPts val="600"/>
                        </a:spcBef>
                        <a:spcAft>
                          <a:spcPts val="600"/>
                        </a:spcAft>
                      </a:pPr>
                      <a:r>
                        <a:rPr lang="hr-HR" sz="1200">
                          <a:effectLst/>
                          <a:latin typeface="ClanPro-Book" panose="020B0604020101020102"/>
                          <a:ea typeface="Calibri" panose="020F0502020204030204" pitchFamily="34" charset="0"/>
                          <a:cs typeface="Times New Roman" panose="02020603050405020304" pitchFamily="18" charset="0"/>
                        </a:rPr>
                        <a:t>1.078,80 € bruto I iznos plaće</a:t>
                      </a:r>
                    </a:p>
                  </a:txBody>
                  <a:tcPr marL="68580" marR="68580" marT="0" marB="0" anchor="ctr"/>
                </a:tc>
                <a:tc>
                  <a:txBody>
                    <a:bodyPr/>
                    <a:lstStyle/>
                    <a:p>
                      <a:pPr algn="ctr">
                        <a:lnSpc>
                          <a:spcPct val="107000"/>
                        </a:lnSpc>
                        <a:spcBef>
                          <a:spcPts val="600"/>
                        </a:spcBef>
                        <a:spcAft>
                          <a:spcPts val="600"/>
                        </a:spcAft>
                      </a:pPr>
                      <a:r>
                        <a:rPr lang="hr-HR" sz="1200" dirty="0">
                          <a:effectLst/>
                          <a:latin typeface="ClanPro-Book" panose="020B0604020101020102"/>
                          <a:ea typeface="Calibri" panose="020F0502020204030204" pitchFamily="34" charset="0"/>
                          <a:cs typeface="Times New Roman" panose="02020603050405020304" pitchFamily="18" charset="0"/>
                        </a:rPr>
                        <a:t>1.348,50 € bruto I iznos plaće</a:t>
                      </a:r>
                    </a:p>
                  </a:txBody>
                  <a:tcPr marL="68580" marR="68580" marT="0" marB="0" anchor="ctr"/>
                </a:tc>
                <a:extLst>
                  <a:ext uri="{0D108BD9-81ED-4DB2-BD59-A6C34878D82A}">
                    <a16:rowId xmlns:a16="http://schemas.microsoft.com/office/drawing/2014/main" val="597126599"/>
                  </a:ext>
                </a:extLst>
              </a:tr>
            </a:tbl>
          </a:graphicData>
        </a:graphic>
      </p:graphicFrame>
      <p:sp>
        <p:nvSpPr>
          <p:cNvPr id="12" name="TextBox 11">
            <a:extLst>
              <a:ext uri="{FF2B5EF4-FFF2-40B4-BE49-F238E27FC236}">
                <a16:creationId xmlns:a16="http://schemas.microsoft.com/office/drawing/2014/main" id="{3A32346C-C6BA-32C0-8B04-DB12379E0FC2}"/>
              </a:ext>
            </a:extLst>
          </p:cNvPr>
          <p:cNvSpPr txBox="1"/>
          <p:nvPr/>
        </p:nvSpPr>
        <p:spPr>
          <a:xfrm>
            <a:off x="374971" y="4634191"/>
            <a:ext cx="10597829" cy="830997"/>
          </a:xfrm>
          <a:prstGeom prst="rect">
            <a:avLst/>
          </a:prstGeom>
          <a:noFill/>
        </p:spPr>
        <p:txBody>
          <a:bodyPr wrap="square">
            <a:spAutoFit/>
          </a:bodyPr>
          <a:lstStyle/>
          <a:p>
            <a:pPr marL="285750" indent="-285750" algn="just">
              <a:buClr>
                <a:srgbClr val="002060"/>
              </a:buClr>
              <a:buFont typeface="Wingdings" panose="05000000000000000000" pitchFamily="2" charset="2"/>
              <a:buChar char="§"/>
            </a:pPr>
            <a:r>
              <a:rPr lang="en-US" sz="1600" b="1" dirty="0" err="1">
                <a:latin typeface="ClanOT-Bold"/>
              </a:rPr>
              <a:t>trošak</a:t>
            </a:r>
            <a:r>
              <a:rPr lang="en-US" sz="1600" b="1" dirty="0">
                <a:latin typeface="ClanOT-Bold"/>
              </a:rPr>
              <a:t> </a:t>
            </a:r>
            <a:r>
              <a:rPr lang="en-US" sz="1600" b="1" dirty="0" err="1">
                <a:latin typeface="ClanOT-Bold"/>
              </a:rPr>
              <a:t>prijevoza</a:t>
            </a:r>
            <a:r>
              <a:rPr lang="en-US" sz="1600" b="1" dirty="0">
                <a:latin typeface="ClanOT-Bold"/>
              </a:rPr>
              <a:t> </a:t>
            </a:r>
            <a:r>
              <a:rPr lang="en-US" sz="1600" b="1" dirty="0" err="1">
                <a:latin typeface="ClanOT-Bold"/>
              </a:rPr>
              <a:t>sufinancirane</a:t>
            </a:r>
            <a:r>
              <a:rPr lang="en-US" sz="1600" b="1" dirty="0">
                <a:latin typeface="ClanOT-Bold"/>
              </a:rPr>
              <a:t> </a:t>
            </a:r>
            <a:r>
              <a:rPr lang="en-US" sz="1600" b="1" dirty="0" err="1">
                <a:latin typeface="ClanOT-Bold"/>
              </a:rPr>
              <a:t>osobe</a:t>
            </a:r>
            <a:r>
              <a:rPr lang="en-US" sz="1600" b="1" dirty="0">
                <a:latin typeface="ClanOT-Bold"/>
              </a:rPr>
              <a:t> u </a:t>
            </a:r>
            <a:r>
              <a:rPr lang="en-US" sz="1600" b="1" dirty="0" err="1">
                <a:latin typeface="ClanOT-Bold"/>
              </a:rPr>
              <a:t>paušalnom</a:t>
            </a:r>
            <a:r>
              <a:rPr lang="en-US" sz="1600" b="1" dirty="0">
                <a:latin typeface="ClanOT-Bold"/>
              </a:rPr>
              <a:t> </a:t>
            </a:r>
            <a:r>
              <a:rPr lang="en-US" sz="1600" b="1" dirty="0" err="1">
                <a:latin typeface="ClanOT-Bold"/>
              </a:rPr>
              <a:t>mjesečnom</a:t>
            </a:r>
            <a:r>
              <a:rPr lang="en-US" sz="1600" b="1" dirty="0">
                <a:latin typeface="ClanOT-Bold"/>
              </a:rPr>
              <a:t> </a:t>
            </a:r>
            <a:r>
              <a:rPr lang="en-US" sz="1600" b="1" dirty="0" err="1">
                <a:latin typeface="ClanOT-Bold"/>
              </a:rPr>
              <a:t>iznosu</a:t>
            </a:r>
            <a:r>
              <a:rPr lang="en-US" sz="1600" b="1" dirty="0">
                <a:latin typeface="ClanOT-Bold"/>
              </a:rPr>
              <a:t> od 2</a:t>
            </a:r>
            <a:r>
              <a:rPr lang="hr-HR" sz="1600" b="1" dirty="0">
                <a:latin typeface="ClanOT-Bold"/>
              </a:rPr>
              <a:t>0</a:t>
            </a:r>
            <a:r>
              <a:rPr lang="en-US" sz="1600" b="1" dirty="0">
                <a:latin typeface="ClanOT-Bold"/>
              </a:rPr>
              <a:t> EUR za </a:t>
            </a:r>
            <a:r>
              <a:rPr lang="en-US" sz="1600" b="1" dirty="0" err="1">
                <a:latin typeface="ClanOT-Bold"/>
              </a:rPr>
              <a:t>osobe</a:t>
            </a:r>
            <a:r>
              <a:rPr lang="en-US" sz="1600" b="1" dirty="0">
                <a:latin typeface="ClanOT-Bold"/>
              </a:rPr>
              <a:t> </a:t>
            </a:r>
            <a:r>
              <a:rPr lang="en-US" sz="1600" b="1" dirty="0" err="1">
                <a:latin typeface="ClanOT-Bold"/>
              </a:rPr>
              <a:t>kojima</a:t>
            </a:r>
            <a:r>
              <a:rPr lang="hr-HR" sz="1600" b="1" dirty="0">
                <a:latin typeface="ClanOT-Bold"/>
              </a:rPr>
              <a:t> </a:t>
            </a:r>
            <a:r>
              <a:rPr lang="en-US" sz="1600" b="1" dirty="0">
                <a:latin typeface="ClanOT-Bold"/>
              </a:rPr>
              <a:t>je </a:t>
            </a:r>
            <a:r>
              <a:rPr lang="en-US" sz="1600" b="1" dirty="0" err="1">
                <a:latin typeface="ClanOT-Bold"/>
              </a:rPr>
              <a:t>mjesto</a:t>
            </a:r>
            <a:r>
              <a:rPr lang="en-US" sz="1600" b="1" dirty="0">
                <a:latin typeface="ClanOT-Bold"/>
              </a:rPr>
              <a:t> </a:t>
            </a:r>
            <a:r>
              <a:rPr lang="en-US" sz="1600" b="1" dirty="0" err="1">
                <a:latin typeface="ClanOT-Bold"/>
              </a:rPr>
              <a:t>rada</a:t>
            </a:r>
            <a:r>
              <a:rPr lang="en-US" sz="1600" b="1" dirty="0">
                <a:latin typeface="ClanOT-Bold"/>
              </a:rPr>
              <a:t> </a:t>
            </a:r>
            <a:r>
              <a:rPr lang="en-US" sz="1600" b="1" dirty="0" err="1">
                <a:latin typeface="ClanOT-Bold"/>
              </a:rPr>
              <a:t>jednako</a:t>
            </a:r>
            <a:r>
              <a:rPr lang="en-US" sz="1600" b="1" dirty="0">
                <a:latin typeface="ClanOT-Bold"/>
              </a:rPr>
              <a:t> </a:t>
            </a:r>
            <a:r>
              <a:rPr lang="en-US" sz="1600" b="1" dirty="0" err="1">
                <a:latin typeface="ClanOT-Bold"/>
              </a:rPr>
              <a:t>mjestu</a:t>
            </a:r>
            <a:r>
              <a:rPr lang="en-US" sz="1600" b="1" dirty="0">
                <a:latin typeface="ClanOT-Bold"/>
              </a:rPr>
              <a:t> </a:t>
            </a:r>
            <a:r>
              <a:rPr lang="en-US" sz="1600" b="1" dirty="0" err="1">
                <a:latin typeface="ClanOT-Bold"/>
              </a:rPr>
              <a:t>prebivališta</a:t>
            </a:r>
            <a:r>
              <a:rPr lang="en-US" sz="1600" b="1" dirty="0">
                <a:latin typeface="ClanOT-Bold"/>
              </a:rPr>
              <a:t>/</a:t>
            </a:r>
            <a:r>
              <a:rPr lang="en-US" sz="1600" b="1" dirty="0" err="1">
                <a:latin typeface="ClanOT-Bold"/>
              </a:rPr>
              <a:t>boravišta</a:t>
            </a:r>
            <a:r>
              <a:rPr lang="en-US" sz="1600" b="1" dirty="0">
                <a:latin typeface="ClanOT-Bold"/>
              </a:rPr>
              <a:t>. </a:t>
            </a:r>
            <a:r>
              <a:rPr lang="en-US" sz="1600" b="1" dirty="0" err="1">
                <a:latin typeface="ClanOT-Bold"/>
              </a:rPr>
              <a:t>Ukoliko</a:t>
            </a:r>
            <a:r>
              <a:rPr lang="en-US" sz="1600" b="1" dirty="0">
                <a:latin typeface="ClanOT-Bold"/>
              </a:rPr>
              <a:t> </a:t>
            </a:r>
            <a:r>
              <a:rPr lang="en-US" sz="1600" b="1" dirty="0" err="1">
                <a:latin typeface="ClanOT-Bold"/>
              </a:rPr>
              <a:t>osobi</a:t>
            </a:r>
            <a:r>
              <a:rPr lang="en-US" sz="1600" b="1" dirty="0">
                <a:latin typeface="ClanOT-Bold"/>
              </a:rPr>
              <a:t> </a:t>
            </a:r>
            <a:r>
              <a:rPr lang="en-US" sz="1600" b="1" dirty="0" err="1">
                <a:latin typeface="ClanOT-Bold"/>
              </a:rPr>
              <a:t>mjesto</a:t>
            </a:r>
            <a:r>
              <a:rPr lang="en-US" sz="1600" b="1" dirty="0">
                <a:latin typeface="ClanOT-Bold"/>
              </a:rPr>
              <a:t> </a:t>
            </a:r>
            <a:r>
              <a:rPr lang="en-US" sz="1600" b="1" dirty="0" err="1">
                <a:latin typeface="ClanOT-Bold"/>
              </a:rPr>
              <a:t>rada</a:t>
            </a:r>
            <a:r>
              <a:rPr lang="en-US" sz="1600" b="1" dirty="0">
                <a:latin typeface="ClanOT-Bold"/>
              </a:rPr>
              <a:t> </a:t>
            </a:r>
            <a:r>
              <a:rPr lang="en-US" sz="1600" b="1" dirty="0" err="1">
                <a:latin typeface="ClanOT-Bold"/>
              </a:rPr>
              <a:t>nije</a:t>
            </a:r>
            <a:r>
              <a:rPr lang="en-US" sz="1600" b="1" dirty="0">
                <a:latin typeface="ClanOT-Bold"/>
              </a:rPr>
              <a:t> </a:t>
            </a:r>
            <a:r>
              <a:rPr lang="en-US" sz="1600" b="1" dirty="0" err="1">
                <a:latin typeface="ClanOT-Bold"/>
              </a:rPr>
              <a:t>jednako</a:t>
            </a:r>
            <a:r>
              <a:rPr lang="en-US" sz="1600" b="1" dirty="0">
                <a:latin typeface="ClanOT-Bold"/>
              </a:rPr>
              <a:t> </a:t>
            </a:r>
            <a:r>
              <a:rPr lang="en-US" sz="1600" b="1" dirty="0" err="1">
                <a:latin typeface="ClanOT-Bold"/>
              </a:rPr>
              <a:t>mjestu</a:t>
            </a:r>
            <a:r>
              <a:rPr lang="en-US" sz="1600" b="1" dirty="0">
                <a:latin typeface="ClanOT-Bold"/>
              </a:rPr>
              <a:t> </a:t>
            </a:r>
            <a:r>
              <a:rPr lang="en-US" sz="1600" b="1" dirty="0" err="1">
                <a:latin typeface="ClanOT-Bold"/>
              </a:rPr>
              <a:t>prebivališta</a:t>
            </a:r>
            <a:r>
              <a:rPr lang="en-US" sz="1600" b="1" dirty="0">
                <a:latin typeface="ClanOT-Bold"/>
              </a:rPr>
              <a:t>/</a:t>
            </a:r>
            <a:r>
              <a:rPr lang="en-US" sz="1600" b="1" dirty="0" err="1">
                <a:latin typeface="ClanOT-Bold"/>
              </a:rPr>
              <a:t>boravišta</a:t>
            </a:r>
            <a:r>
              <a:rPr lang="en-US" sz="1600" b="1" dirty="0">
                <a:latin typeface="ClanOT-Bold"/>
              </a:rPr>
              <a:t>, </a:t>
            </a:r>
            <a:r>
              <a:rPr lang="en-US" sz="1600" b="1" dirty="0" err="1">
                <a:latin typeface="ClanOT-Bold"/>
              </a:rPr>
              <a:t>dodjeljuje</a:t>
            </a:r>
            <a:r>
              <a:rPr lang="en-US" sz="1600" b="1" dirty="0">
                <a:latin typeface="ClanOT-Bold"/>
              </a:rPr>
              <a:t> se </a:t>
            </a:r>
            <a:r>
              <a:rPr lang="en-US" sz="1600" b="1" dirty="0" err="1">
                <a:latin typeface="ClanOT-Bold"/>
              </a:rPr>
              <a:t>trošak</a:t>
            </a:r>
            <a:r>
              <a:rPr lang="en-US" sz="1600" b="1" dirty="0">
                <a:latin typeface="ClanOT-Bold"/>
              </a:rPr>
              <a:t> </a:t>
            </a:r>
            <a:r>
              <a:rPr lang="en-US" sz="1600" b="1" dirty="0" err="1">
                <a:latin typeface="ClanOT-Bold"/>
              </a:rPr>
              <a:t>prijevoza</a:t>
            </a:r>
            <a:r>
              <a:rPr lang="en-US" sz="1600" b="1" dirty="0">
                <a:latin typeface="ClanOT-Bold"/>
              </a:rPr>
              <a:t> u </a:t>
            </a:r>
            <a:r>
              <a:rPr lang="en-US" sz="1600" b="1" dirty="0" err="1">
                <a:latin typeface="ClanOT-Bold"/>
              </a:rPr>
              <a:t>paušalnom</a:t>
            </a:r>
            <a:r>
              <a:rPr lang="en-US" sz="1600" b="1" dirty="0">
                <a:latin typeface="ClanOT-Bold"/>
              </a:rPr>
              <a:t> </a:t>
            </a:r>
            <a:r>
              <a:rPr lang="en-US" sz="1600" b="1" dirty="0" err="1">
                <a:latin typeface="ClanOT-Bold"/>
              </a:rPr>
              <a:t>mjesečnom</a:t>
            </a:r>
            <a:r>
              <a:rPr lang="en-US" sz="1600" b="1" dirty="0">
                <a:latin typeface="ClanOT-Bold"/>
              </a:rPr>
              <a:t> </a:t>
            </a:r>
            <a:r>
              <a:rPr lang="en-US" sz="1600" b="1" dirty="0" err="1">
                <a:latin typeface="ClanOT-Bold"/>
              </a:rPr>
              <a:t>iznosu</a:t>
            </a:r>
            <a:r>
              <a:rPr lang="en-US" sz="1600" b="1" dirty="0">
                <a:latin typeface="ClanOT-Bold"/>
              </a:rPr>
              <a:t> od </a:t>
            </a:r>
            <a:r>
              <a:rPr lang="hr-HR" sz="1600" b="1" dirty="0">
                <a:latin typeface="ClanOT-Bold"/>
              </a:rPr>
              <a:t>40</a:t>
            </a:r>
            <a:r>
              <a:rPr lang="en-US" sz="1600" b="1" dirty="0">
                <a:latin typeface="ClanOT-Bold"/>
              </a:rPr>
              <a:t> EUR.</a:t>
            </a:r>
            <a:endParaRPr lang="en-US" dirty="0"/>
          </a:p>
        </p:txBody>
      </p:sp>
      <p:sp>
        <p:nvSpPr>
          <p:cNvPr id="9" name="Title 5"/>
          <p:cNvSpPr>
            <a:spLocks noGrp="1"/>
          </p:cNvSpPr>
          <p:nvPr>
            <p:ph type="title"/>
          </p:nvPr>
        </p:nvSpPr>
        <p:spPr>
          <a:xfrm>
            <a:off x="1003025" y="457508"/>
            <a:ext cx="10973627" cy="407196"/>
          </a:xfrm>
        </p:spPr>
        <p:txBody>
          <a:bodyPr>
            <a:noAutofit/>
          </a:bodyPr>
          <a:lstStyle/>
          <a:p>
            <a:r>
              <a:rPr lang="hr-HR" sz="3200" b="1" dirty="0">
                <a:latin typeface="ClanPro-Bold" panose="020B0804020101020102"/>
              </a:rPr>
              <a:t>a) Potpora za pripravništvo i mlade - iznosi</a:t>
            </a:r>
          </a:p>
        </p:txBody>
      </p:sp>
      <p:sp>
        <p:nvSpPr>
          <p:cNvPr id="10" name="Rectangle 9"/>
          <p:cNvSpPr/>
          <p:nvPr/>
        </p:nvSpPr>
        <p:spPr>
          <a:xfrm>
            <a:off x="690355" y="3963798"/>
            <a:ext cx="10282445" cy="523220"/>
          </a:xfrm>
          <a:prstGeom prst="rect">
            <a:avLst/>
          </a:prstGeom>
        </p:spPr>
        <p:txBody>
          <a:bodyPr wrap="square">
            <a:spAutoFit/>
          </a:bodyPr>
          <a:lstStyle/>
          <a:p>
            <a:r>
              <a:rPr lang="hr-HR" sz="1400" dirty="0">
                <a:latin typeface="ClanPro-Book" panose="020B0604020101020102"/>
              </a:rPr>
              <a:t>Navedeni iznosi predstavljaju najniži propisani bruto I iznos plaće koji je poslodavac dužan ugovoriti temeljem ugovora o radu sa sufinanciranom osobom.</a:t>
            </a:r>
          </a:p>
        </p:txBody>
      </p:sp>
    </p:spTree>
    <p:extLst>
      <p:ext uri="{BB962C8B-B14F-4D97-AF65-F5344CB8AC3E}">
        <p14:creationId xmlns:p14="http://schemas.microsoft.com/office/powerpoint/2010/main" val="267266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B36762F-4D5F-EB8E-49FD-31ED031364FF}"/>
              </a:ext>
            </a:extLst>
          </p:cNvPr>
          <p:cNvGraphicFramePr>
            <a:graphicFrameLocks noGrp="1"/>
          </p:cNvGraphicFramePr>
          <p:nvPr>
            <p:extLst>
              <p:ext uri="{D42A27DB-BD31-4B8C-83A1-F6EECF244321}">
                <p14:modId xmlns:p14="http://schemas.microsoft.com/office/powerpoint/2010/main" val="1334551903"/>
              </p:ext>
            </p:extLst>
          </p:nvPr>
        </p:nvGraphicFramePr>
        <p:xfrm>
          <a:off x="760764" y="1044513"/>
          <a:ext cx="10093874" cy="2986775"/>
        </p:xfrm>
        <a:graphic>
          <a:graphicData uri="http://schemas.openxmlformats.org/drawingml/2006/table">
            <a:tbl>
              <a:tblPr firstRow="1" firstCol="1" bandRow="1">
                <a:tableStyleId>{5C22544A-7EE6-4342-B048-85BDC9FD1C3A}</a:tableStyleId>
              </a:tblPr>
              <a:tblGrid>
                <a:gridCol w="3710896">
                  <a:extLst>
                    <a:ext uri="{9D8B030D-6E8A-4147-A177-3AD203B41FA5}">
                      <a16:colId xmlns:a16="http://schemas.microsoft.com/office/drawing/2014/main" val="1333761732"/>
                    </a:ext>
                  </a:extLst>
                </a:gridCol>
                <a:gridCol w="2862102">
                  <a:extLst>
                    <a:ext uri="{9D8B030D-6E8A-4147-A177-3AD203B41FA5}">
                      <a16:colId xmlns:a16="http://schemas.microsoft.com/office/drawing/2014/main" val="3446147794"/>
                    </a:ext>
                  </a:extLst>
                </a:gridCol>
                <a:gridCol w="3520876">
                  <a:extLst>
                    <a:ext uri="{9D8B030D-6E8A-4147-A177-3AD203B41FA5}">
                      <a16:colId xmlns:a16="http://schemas.microsoft.com/office/drawing/2014/main" val="2048421854"/>
                    </a:ext>
                  </a:extLst>
                </a:gridCol>
              </a:tblGrid>
              <a:tr h="610921">
                <a:tc>
                  <a:txBody>
                    <a:bodyPr/>
                    <a:lstStyle/>
                    <a:p>
                      <a:pPr algn="ctr">
                        <a:lnSpc>
                          <a:spcPct val="107000"/>
                        </a:lnSpc>
                        <a:spcAft>
                          <a:spcPts val="0"/>
                        </a:spcAft>
                      </a:pPr>
                      <a:r>
                        <a:rPr lang="hr-HR" sz="1200" dirty="0">
                          <a:effectLst/>
                          <a:latin typeface="ClanPro-Book" panose="020B0604020101020102"/>
                        </a:rPr>
                        <a:t>Razina obrazovanja</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tc>
                  <a:txBody>
                    <a:bodyPr/>
                    <a:lstStyle/>
                    <a:p>
                      <a:pPr algn="ctr">
                        <a:lnSpc>
                          <a:spcPct val="107000"/>
                        </a:lnSpc>
                        <a:spcAft>
                          <a:spcPts val="0"/>
                        </a:spcAft>
                      </a:pPr>
                      <a:r>
                        <a:rPr lang="hr-HR" sz="1200" dirty="0">
                          <a:effectLst/>
                          <a:latin typeface="ClanPro-Book" panose="020B0604020101020102"/>
                        </a:rPr>
                        <a:t>Osoba sa završenim srednjoškolskim obrazovanjem</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tc>
                  <a:txBody>
                    <a:bodyPr/>
                    <a:lstStyle/>
                    <a:p>
                      <a:pPr algn="ctr">
                        <a:lnSpc>
                          <a:spcPct val="107000"/>
                        </a:lnSpc>
                        <a:spcAft>
                          <a:spcPts val="0"/>
                        </a:spcAft>
                      </a:pPr>
                      <a:r>
                        <a:rPr lang="hr-HR" sz="1200">
                          <a:effectLst/>
                          <a:latin typeface="ClanPro-Book" panose="020B0604020101020102"/>
                        </a:rPr>
                        <a:t>Osoba sa zvanjima stečenim po programima visokoškolskog obrazovanja</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9" marR="68589" marT="0" marB="0" anchor="ctr"/>
                </a:tc>
                <a:extLst>
                  <a:ext uri="{0D108BD9-81ED-4DB2-BD59-A6C34878D82A}">
                    <a16:rowId xmlns:a16="http://schemas.microsoft.com/office/drawing/2014/main" val="185673860"/>
                  </a:ext>
                </a:extLst>
              </a:tr>
              <a:tr h="651988">
                <a:tc>
                  <a:txBody>
                    <a:bodyPr/>
                    <a:lstStyle/>
                    <a:p>
                      <a:pPr>
                        <a:lnSpc>
                          <a:spcPct val="107000"/>
                        </a:lnSpc>
                        <a:spcAft>
                          <a:spcPts val="0"/>
                        </a:spcAft>
                      </a:pPr>
                      <a:r>
                        <a:rPr lang="hr-HR" sz="1200" dirty="0">
                          <a:effectLst/>
                          <a:latin typeface="ClanPro-Book" panose="020B0604020101020102"/>
                        </a:rPr>
                        <a:t>Mjesečni paušalni iznos – s poreznom olakšicom</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640 €</a:t>
                      </a:r>
                      <a:endParaRPr lang="hr-HR" sz="1200" dirty="0">
                        <a:effectLst/>
                        <a:latin typeface="ClanPro-Book" panose="020B0604020101020102"/>
                        <a:ea typeface="Calibri" panose="020F0502020204030204" pitchFamily="34" charset="0"/>
                        <a:cs typeface="Times New Roman" panose="02020603050405020304" pitchFamily="18" charset="0"/>
                      </a:endParaRPr>
                    </a:p>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hr-HR" sz="1200">
                          <a:solidFill>
                            <a:srgbClr val="000000"/>
                          </a:solidFill>
                          <a:effectLst/>
                          <a:latin typeface="ClanPro-Book" panose="020B0604020101020102"/>
                          <a:ea typeface="Calibri" panose="020F0502020204030204" pitchFamily="34" charset="0"/>
                          <a:cs typeface="Times New Roman" panose="02020603050405020304" pitchFamily="18" charset="0"/>
                        </a:rPr>
                        <a:t>800 €</a:t>
                      </a:r>
                      <a:endParaRPr lang="hr-HR" sz="1200">
                        <a:effectLst/>
                        <a:latin typeface="ClanPro-Book" panose="020B0604020101020102"/>
                        <a:ea typeface="Calibri" panose="020F0502020204030204" pitchFamily="34" charset="0"/>
                        <a:cs typeface="Times New Roman" panose="02020603050405020304" pitchFamily="18" charset="0"/>
                      </a:endParaRPr>
                    </a:p>
                    <a:p>
                      <a:pPr algn="ctr">
                        <a:lnSpc>
                          <a:spcPct val="107000"/>
                        </a:lnSpc>
                        <a:spcAft>
                          <a:spcPts val="0"/>
                        </a:spcAft>
                      </a:pPr>
                      <a:r>
                        <a:rPr lang="hr-HR" sz="1200">
                          <a:solidFill>
                            <a:srgbClr val="000000"/>
                          </a:solidFill>
                          <a:effectLst/>
                          <a:latin typeface="ClanPro-Book" panose="020B0604020101020102"/>
                          <a:ea typeface="Calibri" panose="020F0502020204030204" pitchFamily="34" charset="0"/>
                          <a:cs typeface="Times New Roman" panose="02020603050405020304" pitchFamily="18" charset="0"/>
                        </a:rPr>
                        <a:t>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1057519"/>
                  </a:ext>
                </a:extLst>
              </a:tr>
              <a:tr h="651988">
                <a:tc>
                  <a:txBody>
                    <a:bodyPr/>
                    <a:lstStyle/>
                    <a:p>
                      <a:pPr>
                        <a:lnSpc>
                          <a:spcPct val="107000"/>
                        </a:lnSpc>
                        <a:spcAft>
                          <a:spcPts val="0"/>
                        </a:spcAft>
                      </a:pPr>
                      <a:r>
                        <a:rPr lang="hr-HR" sz="1200" dirty="0">
                          <a:effectLst/>
                          <a:latin typeface="ClanPro-Book" panose="020B0604020101020102"/>
                        </a:rPr>
                        <a:t>Mjesečni paušalni iznos – bez porezne olakšice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750 €</a:t>
                      </a:r>
                      <a:endParaRPr lang="hr-HR" sz="1200" dirty="0">
                        <a:effectLst/>
                        <a:latin typeface="ClanPro-Book" panose="020B0604020101020102"/>
                        <a:ea typeface="Calibri" panose="020F0502020204030204" pitchFamily="34" charset="0"/>
                        <a:cs typeface="Times New Roman" panose="02020603050405020304" pitchFamily="18" charset="0"/>
                      </a:endParaRPr>
                    </a:p>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hr-HR" sz="1200">
                          <a:solidFill>
                            <a:srgbClr val="000000"/>
                          </a:solidFill>
                          <a:effectLst/>
                          <a:latin typeface="ClanPro-Book" panose="020B0604020101020102"/>
                          <a:ea typeface="Calibri" panose="020F0502020204030204" pitchFamily="34" charset="0"/>
                          <a:cs typeface="Times New Roman" panose="02020603050405020304" pitchFamily="18" charset="0"/>
                        </a:rPr>
                        <a:t>940 €</a:t>
                      </a:r>
                      <a:endParaRPr lang="hr-HR" sz="1200">
                        <a:effectLst/>
                        <a:latin typeface="ClanPro-Book" panose="020B0604020101020102"/>
                        <a:ea typeface="Calibri" panose="020F0502020204030204" pitchFamily="34" charset="0"/>
                        <a:cs typeface="Times New Roman" panose="02020603050405020304" pitchFamily="18" charset="0"/>
                      </a:endParaRPr>
                    </a:p>
                    <a:p>
                      <a:pPr algn="ctr">
                        <a:lnSpc>
                          <a:spcPct val="107000"/>
                        </a:lnSpc>
                        <a:spcAft>
                          <a:spcPts val="0"/>
                        </a:spcAft>
                      </a:pPr>
                      <a:r>
                        <a:rPr lang="hr-HR" sz="1200">
                          <a:solidFill>
                            <a:srgbClr val="000000"/>
                          </a:solidFill>
                          <a:effectLst/>
                          <a:latin typeface="ClanPro-Book" panose="020B0604020101020102"/>
                          <a:ea typeface="Calibri" panose="020F0502020204030204" pitchFamily="34" charset="0"/>
                          <a:cs typeface="Times New Roman" panose="02020603050405020304" pitchFamily="18" charset="0"/>
                        </a:rPr>
                        <a:t>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21511720"/>
                  </a:ext>
                </a:extLst>
              </a:tr>
              <a:tr h="1071878">
                <a:tc>
                  <a:txBody>
                    <a:bodyPr/>
                    <a:lstStyle/>
                    <a:p>
                      <a:pPr>
                        <a:lnSpc>
                          <a:spcPct val="107000"/>
                        </a:lnSpc>
                        <a:spcAft>
                          <a:spcPts val="0"/>
                        </a:spcAft>
                      </a:pPr>
                      <a:r>
                        <a:rPr lang="hr-HR" sz="1200" dirty="0">
                          <a:effectLst/>
                          <a:latin typeface="ClanPro-Book" panose="020B0604020101020102"/>
                        </a:rPr>
                        <a:t>Najniži mjesečni bruto 1 iznos plaće temeljem ugovora o radu za sufinanciranu osobu</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9" marR="68589" marT="0" marB="0"/>
                </a:tc>
                <a:tc>
                  <a:txBody>
                    <a:bodyPr/>
                    <a:lstStyle/>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1.078,80 €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hr-HR" sz="1200" dirty="0">
                          <a:solidFill>
                            <a:srgbClr val="000000"/>
                          </a:solidFill>
                          <a:effectLst/>
                          <a:latin typeface="ClanPro-Book" panose="020B0604020101020102"/>
                          <a:ea typeface="Calibri" panose="020F0502020204030204" pitchFamily="34" charset="0"/>
                          <a:cs typeface="Times New Roman" panose="02020603050405020304" pitchFamily="18" charset="0"/>
                        </a:rPr>
                        <a:t>1.348,50 €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30367322"/>
                  </a:ext>
                </a:extLst>
              </a:tr>
            </a:tbl>
          </a:graphicData>
        </a:graphic>
      </p:graphicFrame>
      <p:sp>
        <p:nvSpPr>
          <p:cNvPr id="5" name="Rectangle 4"/>
          <p:cNvSpPr/>
          <p:nvPr/>
        </p:nvSpPr>
        <p:spPr>
          <a:xfrm>
            <a:off x="705679" y="4148270"/>
            <a:ext cx="10316817" cy="523220"/>
          </a:xfrm>
          <a:prstGeom prst="rect">
            <a:avLst/>
          </a:prstGeom>
        </p:spPr>
        <p:txBody>
          <a:bodyPr wrap="square">
            <a:spAutoFit/>
          </a:bodyPr>
          <a:lstStyle/>
          <a:p>
            <a:r>
              <a:rPr lang="hr-HR" sz="1400" dirty="0">
                <a:latin typeface="ClanPro-Book" panose="020B0604020101020102"/>
              </a:rPr>
              <a:t>Navedeni iznosi predstavljaju najniži propisani bruto I iznos plaće koji je poslodavac dužan ugovoriti temeljem ugovora o radu sa sufinanciranom osobom.</a:t>
            </a:r>
          </a:p>
        </p:txBody>
      </p:sp>
      <p:sp>
        <p:nvSpPr>
          <p:cNvPr id="9" name="Title 5"/>
          <p:cNvSpPr>
            <a:spLocks noGrp="1"/>
          </p:cNvSpPr>
          <p:nvPr>
            <p:ph type="title"/>
          </p:nvPr>
        </p:nvSpPr>
        <p:spPr>
          <a:xfrm>
            <a:off x="760764" y="245533"/>
            <a:ext cx="10973627" cy="609232"/>
          </a:xfrm>
        </p:spPr>
        <p:txBody>
          <a:bodyPr>
            <a:noAutofit/>
          </a:bodyPr>
          <a:lstStyle/>
          <a:p>
            <a:r>
              <a:rPr lang="hr-HR" sz="2800" b="1" dirty="0">
                <a:latin typeface="ClanPro-Bold" panose="020B0804020101020102"/>
              </a:rPr>
              <a:t>b) Potpora za pripravništvo i mlade zeleno/digitalno - iznosi</a:t>
            </a:r>
          </a:p>
        </p:txBody>
      </p:sp>
      <p:sp>
        <p:nvSpPr>
          <p:cNvPr id="10" name="TextBox 9">
            <a:extLst>
              <a:ext uri="{FF2B5EF4-FFF2-40B4-BE49-F238E27FC236}">
                <a16:creationId xmlns:a16="http://schemas.microsoft.com/office/drawing/2014/main" id="{3A32346C-C6BA-32C0-8B04-DB12379E0FC2}"/>
              </a:ext>
            </a:extLst>
          </p:cNvPr>
          <p:cNvSpPr txBox="1"/>
          <p:nvPr/>
        </p:nvSpPr>
        <p:spPr>
          <a:xfrm>
            <a:off x="424667" y="4788472"/>
            <a:ext cx="10597829" cy="830997"/>
          </a:xfrm>
          <a:prstGeom prst="rect">
            <a:avLst/>
          </a:prstGeom>
          <a:noFill/>
        </p:spPr>
        <p:txBody>
          <a:bodyPr wrap="square">
            <a:spAutoFit/>
          </a:bodyPr>
          <a:lstStyle/>
          <a:p>
            <a:pPr marL="285750" indent="-285750" algn="just">
              <a:buClr>
                <a:srgbClr val="002060"/>
              </a:buClr>
              <a:buFont typeface="Wingdings" panose="05000000000000000000" pitchFamily="2" charset="2"/>
              <a:buChar char="§"/>
            </a:pPr>
            <a:r>
              <a:rPr lang="en-US" sz="1600" b="1" dirty="0" err="1">
                <a:latin typeface="ClanOT-Bold"/>
              </a:rPr>
              <a:t>trošak</a:t>
            </a:r>
            <a:r>
              <a:rPr lang="en-US" sz="1600" b="1" dirty="0">
                <a:latin typeface="ClanOT-Bold"/>
              </a:rPr>
              <a:t> </a:t>
            </a:r>
            <a:r>
              <a:rPr lang="en-US" sz="1600" b="1" dirty="0" err="1">
                <a:latin typeface="ClanOT-Bold"/>
              </a:rPr>
              <a:t>prijevoza</a:t>
            </a:r>
            <a:r>
              <a:rPr lang="en-US" sz="1600" b="1" dirty="0">
                <a:latin typeface="ClanOT-Bold"/>
              </a:rPr>
              <a:t> </a:t>
            </a:r>
            <a:r>
              <a:rPr lang="en-US" sz="1600" b="1" dirty="0" err="1">
                <a:latin typeface="ClanOT-Bold"/>
              </a:rPr>
              <a:t>sufinancirane</a:t>
            </a:r>
            <a:r>
              <a:rPr lang="en-US" sz="1600" b="1" dirty="0">
                <a:latin typeface="ClanOT-Bold"/>
              </a:rPr>
              <a:t> </a:t>
            </a:r>
            <a:r>
              <a:rPr lang="en-US" sz="1600" b="1" dirty="0" err="1">
                <a:latin typeface="ClanOT-Bold"/>
              </a:rPr>
              <a:t>osobe</a:t>
            </a:r>
            <a:r>
              <a:rPr lang="en-US" sz="1600" b="1" dirty="0">
                <a:latin typeface="ClanOT-Bold"/>
              </a:rPr>
              <a:t> u </a:t>
            </a:r>
            <a:r>
              <a:rPr lang="en-US" sz="1600" b="1" dirty="0" err="1">
                <a:latin typeface="ClanOT-Bold"/>
              </a:rPr>
              <a:t>paušalnom</a:t>
            </a:r>
            <a:r>
              <a:rPr lang="en-US" sz="1600" b="1" dirty="0">
                <a:latin typeface="ClanOT-Bold"/>
              </a:rPr>
              <a:t> </a:t>
            </a:r>
            <a:r>
              <a:rPr lang="en-US" sz="1600" b="1" dirty="0" err="1">
                <a:latin typeface="ClanOT-Bold"/>
              </a:rPr>
              <a:t>mjesečnom</a:t>
            </a:r>
            <a:r>
              <a:rPr lang="en-US" sz="1600" b="1" dirty="0">
                <a:latin typeface="ClanOT-Bold"/>
              </a:rPr>
              <a:t> </a:t>
            </a:r>
            <a:r>
              <a:rPr lang="en-US" sz="1600" b="1" dirty="0" err="1">
                <a:latin typeface="ClanOT-Bold"/>
              </a:rPr>
              <a:t>iznosu</a:t>
            </a:r>
            <a:r>
              <a:rPr lang="en-US" sz="1600" b="1" dirty="0">
                <a:latin typeface="ClanOT-Bold"/>
              </a:rPr>
              <a:t> od 2</a:t>
            </a:r>
            <a:r>
              <a:rPr lang="hr-HR" sz="1600" b="1" dirty="0">
                <a:latin typeface="ClanOT-Bold"/>
              </a:rPr>
              <a:t>5</a:t>
            </a:r>
            <a:r>
              <a:rPr lang="en-US" sz="1600" b="1" dirty="0">
                <a:latin typeface="ClanOT-Bold"/>
              </a:rPr>
              <a:t> EUR za </a:t>
            </a:r>
            <a:r>
              <a:rPr lang="en-US" sz="1600" b="1" dirty="0" err="1">
                <a:latin typeface="ClanOT-Bold"/>
              </a:rPr>
              <a:t>osobe</a:t>
            </a:r>
            <a:r>
              <a:rPr lang="en-US" sz="1600" b="1" dirty="0">
                <a:latin typeface="ClanOT-Bold"/>
              </a:rPr>
              <a:t> </a:t>
            </a:r>
            <a:r>
              <a:rPr lang="en-US" sz="1600" b="1" dirty="0" err="1">
                <a:latin typeface="ClanOT-Bold"/>
              </a:rPr>
              <a:t>kojima</a:t>
            </a:r>
            <a:r>
              <a:rPr lang="hr-HR" sz="1600" b="1" dirty="0">
                <a:latin typeface="ClanOT-Bold"/>
              </a:rPr>
              <a:t> </a:t>
            </a:r>
            <a:r>
              <a:rPr lang="en-US" sz="1600" b="1" dirty="0">
                <a:latin typeface="ClanOT-Bold"/>
              </a:rPr>
              <a:t>je </a:t>
            </a:r>
            <a:r>
              <a:rPr lang="en-US" sz="1600" b="1" dirty="0" err="1">
                <a:latin typeface="ClanOT-Bold"/>
              </a:rPr>
              <a:t>mjesto</a:t>
            </a:r>
            <a:r>
              <a:rPr lang="en-US" sz="1600" b="1" dirty="0">
                <a:latin typeface="ClanOT-Bold"/>
              </a:rPr>
              <a:t> </a:t>
            </a:r>
            <a:r>
              <a:rPr lang="en-US" sz="1600" b="1" dirty="0" err="1">
                <a:latin typeface="ClanOT-Bold"/>
              </a:rPr>
              <a:t>rada</a:t>
            </a:r>
            <a:r>
              <a:rPr lang="en-US" sz="1600" b="1" dirty="0">
                <a:latin typeface="ClanOT-Bold"/>
              </a:rPr>
              <a:t> </a:t>
            </a:r>
            <a:r>
              <a:rPr lang="en-US" sz="1600" b="1" dirty="0" err="1">
                <a:latin typeface="ClanOT-Bold"/>
              </a:rPr>
              <a:t>jednako</a:t>
            </a:r>
            <a:r>
              <a:rPr lang="en-US" sz="1600" b="1" dirty="0">
                <a:latin typeface="ClanOT-Bold"/>
              </a:rPr>
              <a:t> </a:t>
            </a:r>
            <a:r>
              <a:rPr lang="en-US" sz="1600" b="1" dirty="0" err="1">
                <a:latin typeface="ClanOT-Bold"/>
              </a:rPr>
              <a:t>mjestu</a:t>
            </a:r>
            <a:r>
              <a:rPr lang="en-US" sz="1600" b="1" dirty="0">
                <a:latin typeface="ClanOT-Bold"/>
              </a:rPr>
              <a:t> </a:t>
            </a:r>
            <a:r>
              <a:rPr lang="en-US" sz="1600" b="1" dirty="0" err="1">
                <a:latin typeface="ClanOT-Bold"/>
              </a:rPr>
              <a:t>prebivališta</a:t>
            </a:r>
            <a:r>
              <a:rPr lang="en-US" sz="1600" b="1" dirty="0">
                <a:latin typeface="ClanOT-Bold"/>
              </a:rPr>
              <a:t>/</a:t>
            </a:r>
            <a:r>
              <a:rPr lang="en-US" sz="1600" b="1" dirty="0" err="1">
                <a:latin typeface="ClanOT-Bold"/>
              </a:rPr>
              <a:t>boravišta</a:t>
            </a:r>
            <a:r>
              <a:rPr lang="en-US" sz="1600" b="1" dirty="0">
                <a:latin typeface="ClanOT-Bold"/>
              </a:rPr>
              <a:t>. </a:t>
            </a:r>
            <a:r>
              <a:rPr lang="en-US" sz="1600" b="1" dirty="0" err="1">
                <a:latin typeface="ClanOT-Bold"/>
              </a:rPr>
              <a:t>Ukoliko</a:t>
            </a:r>
            <a:r>
              <a:rPr lang="en-US" sz="1600" b="1" dirty="0">
                <a:latin typeface="ClanOT-Bold"/>
              </a:rPr>
              <a:t> </a:t>
            </a:r>
            <a:r>
              <a:rPr lang="en-US" sz="1600" b="1" dirty="0" err="1">
                <a:latin typeface="ClanOT-Bold"/>
              </a:rPr>
              <a:t>osobi</a:t>
            </a:r>
            <a:r>
              <a:rPr lang="en-US" sz="1600" b="1" dirty="0">
                <a:latin typeface="ClanOT-Bold"/>
              </a:rPr>
              <a:t> </a:t>
            </a:r>
            <a:r>
              <a:rPr lang="en-US" sz="1600" b="1" dirty="0" err="1">
                <a:latin typeface="ClanOT-Bold"/>
              </a:rPr>
              <a:t>mjesto</a:t>
            </a:r>
            <a:r>
              <a:rPr lang="en-US" sz="1600" b="1" dirty="0">
                <a:latin typeface="ClanOT-Bold"/>
              </a:rPr>
              <a:t> </a:t>
            </a:r>
            <a:r>
              <a:rPr lang="en-US" sz="1600" b="1" dirty="0" err="1">
                <a:latin typeface="ClanOT-Bold"/>
              </a:rPr>
              <a:t>rada</a:t>
            </a:r>
            <a:r>
              <a:rPr lang="en-US" sz="1600" b="1" dirty="0">
                <a:latin typeface="ClanOT-Bold"/>
              </a:rPr>
              <a:t> </a:t>
            </a:r>
            <a:r>
              <a:rPr lang="en-US" sz="1600" b="1" dirty="0" err="1">
                <a:latin typeface="ClanOT-Bold"/>
              </a:rPr>
              <a:t>nije</a:t>
            </a:r>
            <a:r>
              <a:rPr lang="en-US" sz="1600" b="1" dirty="0">
                <a:latin typeface="ClanOT-Bold"/>
              </a:rPr>
              <a:t> </a:t>
            </a:r>
            <a:r>
              <a:rPr lang="en-US" sz="1600" b="1" dirty="0" err="1">
                <a:latin typeface="ClanOT-Bold"/>
              </a:rPr>
              <a:t>jednako</a:t>
            </a:r>
            <a:r>
              <a:rPr lang="en-US" sz="1600" b="1" dirty="0">
                <a:latin typeface="ClanOT-Bold"/>
              </a:rPr>
              <a:t> </a:t>
            </a:r>
            <a:r>
              <a:rPr lang="en-US" sz="1600" b="1" dirty="0" err="1">
                <a:latin typeface="ClanOT-Bold"/>
              </a:rPr>
              <a:t>mjestu</a:t>
            </a:r>
            <a:r>
              <a:rPr lang="en-US" sz="1600" b="1" dirty="0">
                <a:latin typeface="ClanOT-Bold"/>
              </a:rPr>
              <a:t> </a:t>
            </a:r>
            <a:r>
              <a:rPr lang="en-US" sz="1600" b="1" dirty="0" err="1">
                <a:latin typeface="ClanOT-Bold"/>
              </a:rPr>
              <a:t>prebivališta</a:t>
            </a:r>
            <a:r>
              <a:rPr lang="en-US" sz="1600" b="1" dirty="0">
                <a:latin typeface="ClanOT-Bold"/>
              </a:rPr>
              <a:t>/</a:t>
            </a:r>
            <a:r>
              <a:rPr lang="en-US" sz="1600" b="1" dirty="0" err="1">
                <a:latin typeface="ClanOT-Bold"/>
              </a:rPr>
              <a:t>boravišta</a:t>
            </a:r>
            <a:r>
              <a:rPr lang="en-US" sz="1600" b="1" dirty="0">
                <a:latin typeface="ClanOT-Bold"/>
              </a:rPr>
              <a:t>, </a:t>
            </a:r>
            <a:r>
              <a:rPr lang="en-US" sz="1600" b="1" dirty="0" err="1">
                <a:latin typeface="ClanOT-Bold"/>
              </a:rPr>
              <a:t>dodjeljuje</a:t>
            </a:r>
            <a:r>
              <a:rPr lang="en-US" sz="1600" b="1" dirty="0">
                <a:latin typeface="ClanOT-Bold"/>
              </a:rPr>
              <a:t> se </a:t>
            </a:r>
            <a:r>
              <a:rPr lang="en-US" sz="1600" b="1" dirty="0" err="1">
                <a:latin typeface="ClanOT-Bold"/>
              </a:rPr>
              <a:t>trošak</a:t>
            </a:r>
            <a:r>
              <a:rPr lang="en-US" sz="1600" b="1" dirty="0">
                <a:latin typeface="ClanOT-Bold"/>
              </a:rPr>
              <a:t> </a:t>
            </a:r>
            <a:r>
              <a:rPr lang="en-US" sz="1600" b="1" dirty="0" err="1">
                <a:latin typeface="ClanOT-Bold"/>
              </a:rPr>
              <a:t>prijevoza</a:t>
            </a:r>
            <a:r>
              <a:rPr lang="en-US" sz="1600" b="1" dirty="0">
                <a:latin typeface="ClanOT-Bold"/>
              </a:rPr>
              <a:t> u </a:t>
            </a:r>
            <a:r>
              <a:rPr lang="en-US" sz="1600" b="1" dirty="0" err="1">
                <a:latin typeface="ClanOT-Bold"/>
              </a:rPr>
              <a:t>paušalnom</a:t>
            </a:r>
            <a:r>
              <a:rPr lang="en-US" sz="1600" b="1" dirty="0">
                <a:latin typeface="ClanOT-Bold"/>
              </a:rPr>
              <a:t> </a:t>
            </a:r>
            <a:r>
              <a:rPr lang="en-US" sz="1600" b="1" dirty="0" err="1">
                <a:latin typeface="ClanOT-Bold"/>
              </a:rPr>
              <a:t>mjesečnom</a:t>
            </a:r>
            <a:r>
              <a:rPr lang="en-US" sz="1600" b="1" dirty="0">
                <a:latin typeface="ClanOT-Bold"/>
              </a:rPr>
              <a:t> </a:t>
            </a:r>
            <a:r>
              <a:rPr lang="en-US" sz="1600" b="1" dirty="0" err="1">
                <a:latin typeface="ClanOT-Bold"/>
              </a:rPr>
              <a:t>iznosu</a:t>
            </a:r>
            <a:r>
              <a:rPr lang="en-US" sz="1600" b="1" dirty="0">
                <a:latin typeface="ClanOT-Bold"/>
              </a:rPr>
              <a:t> od </a:t>
            </a:r>
            <a:r>
              <a:rPr lang="hr-HR" sz="1600" b="1" dirty="0">
                <a:latin typeface="ClanOT-Bold"/>
              </a:rPr>
              <a:t>50</a:t>
            </a:r>
            <a:r>
              <a:rPr lang="en-US" sz="1600" b="1" dirty="0">
                <a:latin typeface="ClanOT-Bold"/>
              </a:rPr>
              <a:t> EUR.</a:t>
            </a:r>
            <a:endParaRPr lang="en-US" dirty="0"/>
          </a:p>
        </p:txBody>
      </p:sp>
    </p:spTree>
    <p:extLst>
      <p:ext uri="{BB962C8B-B14F-4D97-AF65-F5344CB8AC3E}">
        <p14:creationId xmlns:p14="http://schemas.microsoft.com/office/powerpoint/2010/main" val="1118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559447" y="1326098"/>
            <a:ext cx="4484433" cy="2473150"/>
          </a:xfrm>
        </p:spPr>
        <p:txBody>
          <a:bodyPr>
            <a:noAutofit/>
          </a:bodyPr>
          <a:lstStyle/>
          <a:p>
            <a:r>
              <a:rPr lang="hr-HR" sz="3600" b="1" dirty="0">
                <a:latin typeface="ClanPro-Bold"/>
              </a:rPr>
              <a:t>POTPORA ZA ZAPOŠLJAVANJE OSOBA UKLJUČENIH U PROGRAM POSAO+</a:t>
            </a:r>
          </a:p>
        </p:txBody>
      </p:sp>
      <p:sp>
        <p:nvSpPr>
          <p:cNvPr id="13" name="Rectangle 12"/>
          <p:cNvSpPr/>
          <p:nvPr/>
        </p:nvSpPr>
        <p:spPr>
          <a:xfrm>
            <a:off x="727880" y="4633198"/>
            <a:ext cx="3896139" cy="646331"/>
          </a:xfrm>
          <a:prstGeom prst="rect">
            <a:avLst/>
          </a:prstGeom>
        </p:spPr>
        <p:txBody>
          <a:bodyPr wrap="square">
            <a:spAutoFit/>
          </a:bodyPr>
          <a:lstStyle/>
          <a:p>
            <a:pPr marL="285750" indent="-285750" algn="just">
              <a:buFont typeface="Arial" panose="020B0604020202020204" pitchFamily="34" charset="0"/>
              <a:buChar char="•"/>
            </a:pPr>
            <a:r>
              <a:rPr lang="hr-HR" dirty="0">
                <a:solidFill>
                  <a:schemeClr val="bg1"/>
                </a:solidFill>
                <a:latin typeface="Bahnschrift Condensed" panose="020B0502040204020203" pitchFamily="34" charset="0"/>
                <a:cs typeface="Times New Roman" panose="02020603050405020304" pitchFamily="18" charset="0"/>
              </a:rPr>
              <a:t>potpora male vrijednosti</a:t>
            </a:r>
          </a:p>
          <a:p>
            <a:pPr marL="285750" indent="-285750" algn="just">
              <a:buFont typeface="Arial" panose="020B0604020202020204" pitchFamily="34" charset="0"/>
              <a:buChar char="•"/>
            </a:pPr>
            <a:endParaRPr lang="hr-HR" dirty="0">
              <a:solidFill>
                <a:schemeClr val="bg1"/>
              </a:solidFill>
              <a:latin typeface="Bahnschrift Condensed" panose="020B0502040204020203" pitchFamily="34" charset="0"/>
              <a:cs typeface="Times New Roman" panose="02020603050405020304" pitchFamily="18" charset="0"/>
            </a:endParaRPr>
          </a:p>
        </p:txBody>
      </p:sp>
      <p:pic>
        <p:nvPicPr>
          <p:cNvPr id="14" name="Graphic 3" descr="Daily calendar outline">
            <a:extLst>
              <a:ext uri="{FF2B5EF4-FFF2-40B4-BE49-F238E27FC236}">
                <a16:creationId xmlns:a16="http://schemas.microsoft.com/office/drawing/2014/main" id="{3B98EC46-36CB-58D9-B720-9E7187520C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82373" y="939032"/>
            <a:ext cx="747344" cy="747344"/>
          </a:xfrm>
          <a:prstGeom prst="rect">
            <a:avLst/>
          </a:prstGeom>
        </p:spPr>
      </p:pic>
      <p:sp>
        <p:nvSpPr>
          <p:cNvPr id="15" name="TextBox 14">
            <a:extLst>
              <a:ext uri="{FF2B5EF4-FFF2-40B4-BE49-F238E27FC236}">
                <a16:creationId xmlns:a16="http://schemas.microsoft.com/office/drawing/2014/main" id="{BBBF8D43-5C72-AD80-F41A-5945D0FB89BA}"/>
              </a:ext>
            </a:extLst>
          </p:cNvPr>
          <p:cNvSpPr txBox="1"/>
          <p:nvPr/>
        </p:nvSpPr>
        <p:spPr>
          <a:xfrm>
            <a:off x="6569765" y="712540"/>
            <a:ext cx="5361547" cy="1015663"/>
          </a:xfrm>
          <a:prstGeom prst="rect">
            <a:avLst/>
          </a:prstGeom>
          <a:noFill/>
        </p:spPr>
        <p:txBody>
          <a:bodyPr wrap="square">
            <a:spAutoFit/>
          </a:bodyPr>
          <a:lstStyle/>
          <a:p>
            <a:pPr defTabSz="457200">
              <a:spcBef>
                <a:spcPts val="600"/>
              </a:spcBef>
              <a:spcAft>
                <a:spcPts val="600"/>
              </a:spcAft>
              <a:defRPr/>
            </a:pP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do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12 mjeseci</a:t>
            </a: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 odnosno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do 24 mjeseca</a:t>
            </a: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 za osobe koje su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uz rad</a:t>
            </a: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 prethodno uključene u program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stjecanja</a:t>
            </a:r>
            <a:r>
              <a:rPr lang="hr-HR" sz="2000" b="1" kern="0" dirty="0">
                <a:solidFill>
                  <a:schemeClr val="bg2">
                    <a:lumMod val="10000"/>
                  </a:schemeClr>
                </a:solidFill>
                <a:latin typeface="ClanPro-Book"/>
                <a:ea typeface="ADLaM Display" panose="020F0502020204030204" pitchFamily="2" charset="0"/>
                <a:cs typeface="Times New Roman" panose="02020603050405020304" pitchFamily="18" charset="0"/>
                <a:sym typeface="Arial"/>
              </a:rPr>
              <a:t>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srednjoškolske kvalifikacije</a:t>
            </a:r>
          </a:p>
        </p:txBody>
      </p:sp>
      <p:pic>
        <p:nvPicPr>
          <p:cNvPr id="16" name="Graphic 6" descr="Bullseye outline">
            <a:extLst>
              <a:ext uri="{FF2B5EF4-FFF2-40B4-BE49-F238E27FC236}">
                <a16:creationId xmlns:a16="http://schemas.microsoft.com/office/drawing/2014/main" id="{642E8916-700D-381E-D7F7-9E018A18F02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82373" y="2297296"/>
            <a:ext cx="747344" cy="747344"/>
          </a:xfrm>
          <a:prstGeom prst="rect">
            <a:avLst/>
          </a:prstGeom>
        </p:spPr>
      </p:pic>
      <p:sp>
        <p:nvSpPr>
          <p:cNvPr id="17" name="TextBox 16">
            <a:extLst>
              <a:ext uri="{FF2B5EF4-FFF2-40B4-BE49-F238E27FC236}">
                <a16:creationId xmlns:a16="http://schemas.microsoft.com/office/drawing/2014/main" id="{3C19E052-19AF-FF47-EF90-9B372AB14C19}"/>
              </a:ext>
            </a:extLst>
          </p:cNvPr>
          <p:cNvSpPr txBox="1"/>
          <p:nvPr/>
        </p:nvSpPr>
        <p:spPr>
          <a:xfrm>
            <a:off x="6569765" y="2070804"/>
            <a:ext cx="5357758" cy="1323439"/>
          </a:xfrm>
          <a:prstGeom prst="rect">
            <a:avLst/>
          </a:prstGeom>
          <a:noFill/>
        </p:spPr>
        <p:txBody>
          <a:bodyPr wrap="square">
            <a:spAutoFit/>
          </a:bodyPr>
          <a:lstStyle/>
          <a:p>
            <a:pPr defTabSz="457200">
              <a:spcBef>
                <a:spcPts val="600"/>
              </a:spcBef>
              <a:spcAft>
                <a:spcPts val="600"/>
              </a:spcAft>
              <a:defRPr/>
            </a:pPr>
            <a:r>
              <a:rPr lang="hr-HR" sz="2000" kern="0" dirty="0">
                <a:solidFill>
                  <a:schemeClr val="bg2">
                    <a:lumMod val="10000"/>
                  </a:schemeClr>
                </a:solidFill>
                <a:effectLst/>
                <a:latin typeface="ClanPro-Book"/>
                <a:ea typeface="ADLaM Display" panose="020F0502020204030204" pitchFamily="2" charset="0"/>
                <a:cs typeface="Times New Roman" panose="02020603050405020304" pitchFamily="18" charset="0"/>
                <a:sym typeface="Arial"/>
              </a:rPr>
              <a:t>p</a:t>
            </a:r>
            <a:r>
              <a:rPr kumimoji="0" lang="hr-HR" sz="2000"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oticanje </a:t>
            </a:r>
            <a:r>
              <a:rPr kumimoji="0" lang="hr-HR" sz="2000" b="1"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zapošljavanja osoba u izrazito nepovoljnom položaju</a:t>
            </a:r>
            <a:r>
              <a:rPr kumimoji="0" lang="hr-HR" sz="2000"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 sufinanciranjem</a:t>
            </a:r>
            <a:r>
              <a:rPr kumimoji="0" lang="hr-HR" sz="2000" b="1"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 100% troška plaće, </a:t>
            </a:r>
            <a:r>
              <a:rPr kumimoji="0" lang="hr-HR" sz="2000"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razmjerno</a:t>
            </a:r>
            <a:r>
              <a:rPr kumimoji="0" lang="hr-HR" sz="2000" i="0" u="none" strike="noStrike" kern="0" cap="none" spc="0" normalizeH="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rPr>
              <a:t> ugovorenoj satnici rada i razini obrazovanja</a:t>
            </a:r>
            <a:endParaRPr kumimoji="0" lang="hr-HR" sz="2000" i="0" u="none" strike="noStrike" kern="0" cap="none" spc="0" normalizeH="0" baseline="0" noProof="0" dirty="0">
              <a:ln>
                <a:noFill/>
              </a:ln>
              <a:solidFill>
                <a:schemeClr val="bg2">
                  <a:lumMod val="10000"/>
                </a:schemeClr>
              </a:solidFill>
              <a:uLnTx/>
              <a:uFillTx/>
              <a:latin typeface="ClanPro-Book"/>
              <a:ea typeface="ADLaM Display" panose="020F0502020204030204" pitchFamily="2" charset="0"/>
              <a:cs typeface="Times New Roman" panose="02020603050405020304" pitchFamily="18" charset="0"/>
              <a:sym typeface="Arial"/>
            </a:endParaRPr>
          </a:p>
        </p:txBody>
      </p:sp>
      <p:sp>
        <p:nvSpPr>
          <p:cNvPr id="18" name="TextBox 17">
            <a:extLst>
              <a:ext uri="{FF2B5EF4-FFF2-40B4-BE49-F238E27FC236}">
                <a16:creationId xmlns:a16="http://schemas.microsoft.com/office/drawing/2014/main" id="{B6EF2FE8-A877-0CE2-BABE-1199344FA416}"/>
              </a:ext>
            </a:extLst>
          </p:cNvPr>
          <p:cNvSpPr txBox="1"/>
          <p:nvPr/>
        </p:nvSpPr>
        <p:spPr>
          <a:xfrm>
            <a:off x="6577198" y="3799248"/>
            <a:ext cx="5346593" cy="1015663"/>
          </a:xfrm>
          <a:prstGeom prst="rect">
            <a:avLst/>
          </a:prstGeom>
          <a:noFill/>
        </p:spPr>
        <p:txBody>
          <a:bodyPr wrap="square">
            <a:spAutoFit/>
          </a:bodyPr>
          <a:lstStyle/>
          <a:p>
            <a:pPr defTabSz="457200">
              <a:spcBef>
                <a:spcPts val="600"/>
              </a:spcBef>
              <a:spcAft>
                <a:spcPts val="600"/>
              </a:spcAft>
              <a:defRPr/>
            </a:pP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2025.: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poslodavci su obvezni zadržati osobu u radnom odnosu minimalno 6 mjeseci </a:t>
            </a: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po isteku financiranja troška plaće putem mjere</a:t>
            </a:r>
            <a:endParaRPr lang="hr-HR" sz="2000" kern="0" dirty="0">
              <a:solidFill>
                <a:schemeClr val="bg2">
                  <a:lumMod val="10000"/>
                </a:schemeClr>
              </a:solidFill>
              <a:latin typeface="ClanPro-Book"/>
              <a:ea typeface="ADLaM Display" panose="020F0502020204030204" pitchFamily="2" charset="0"/>
              <a:cs typeface="Times New Roman" panose="02020603050405020304" pitchFamily="18" charset="0"/>
              <a:sym typeface="Arial"/>
            </a:endParaRPr>
          </a:p>
        </p:txBody>
      </p:sp>
      <p:sp>
        <p:nvSpPr>
          <p:cNvPr id="20" name="TextBox 19">
            <a:extLst>
              <a:ext uri="{FF2B5EF4-FFF2-40B4-BE49-F238E27FC236}">
                <a16:creationId xmlns:a16="http://schemas.microsoft.com/office/drawing/2014/main" id="{32E23823-A8A3-C5B0-E19F-04F33035D96E}"/>
              </a:ext>
            </a:extLst>
          </p:cNvPr>
          <p:cNvSpPr txBox="1"/>
          <p:nvPr/>
        </p:nvSpPr>
        <p:spPr>
          <a:xfrm>
            <a:off x="6577198" y="5279529"/>
            <a:ext cx="5469028" cy="707886"/>
          </a:xfrm>
          <a:prstGeom prst="rect">
            <a:avLst/>
          </a:prstGeom>
          <a:noFill/>
        </p:spPr>
        <p:txBody>
          <a:bodyPr wrap="square">
            <a:spAutoFit/>
          </a:bodyPr>
          <a:lstStyle/>
          <a:p>
            <a:pPr algn="just">
              <a:lnSpc>
                <a:spcPct val="100000"/>
              </a:lnSpc>
              <a:spcBef>
                <a:spcPts val="0"/>
              </a:spcBef>
              <a:spcAft>
                <a:spcPts val="1200"/>
              </a:spcAft>
              <a:defRPr/>
            </a:pP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u 2025. maksimalni iznos potpore: do </a:t>
            </a:r>
            <a:r>
              <a:rPr kumimoji="0" lang="hr-HR" sz="2000" b="1"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18.852 € </a:t>
            </a:r>
            <a:r>
              <a:rPr kumimoji="0" lang="hr-HR" sz="2000" b="0" i="0" u="none" strike="noStrike" kern="0" cap="none" spc="0" normalizeH="0" baseline="0" noProof="0" dirty="0">
                <a:ln>
                  <a:noFill/>
                </a:ln>
                <a:solidFill>
                  <a:schemeClr val="bg2">
                    <a:lumMod val="10000"/>
                  </a:schemeClr>
                </a:solidFill>
                <a:effectLst/>
                <a:uLnTx/>
                <a:uFillTx/>
                <a:latin typeface="ClanPro-Book"/>
                <a:ea typeface="ADLaM Display" panose="020F0502020204030204" pitchFamily="2" charset="0"/>
                <a:cs typeface="Times New Roman" panose="02020603050405020304" pitchFamily="18" charset="0"/>
                <a:sym typeface="Arial"/>
              </a:rPr>
              <a:t>za godinu dana</a:t>
            </a:r>
            <a:endParaRPr lang="hr-HR" sz="2000" dirty="0">
              <a:solidFill>
                <a:schemeClr val="bg2">
                  <a:lumMod val="10000"/>
                </a:schemeClr>
              </a:solidFill>
              <a:latin typeface="ClanPro-Book"/>
            </a:endParaRPr>
          </a:p>
        </p:txBody>
      </p:sp>
      <p:pic>
        <p:nvPicPr>
          <p:cNvPr id="21" name="Graphic 19" descr="Money outline">
            <a:extLst>
              <a:ext uri="{FF2B5EF4-FFF2-40B4-BE49-F238E27FC236}">
                <a16:creationId xmlns:a16="http://schemas.microsoft.com/office/drawing/2014/main" id="{DF7928BD-B81F-1E24-F602-C9621E7E4F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82373" y="5149939"/>
            <a:ext cx="747344" cy="747344"/>
          </a:xfrm>
          <a:prstGeom prst="rect">
            <a:avLst/>
          </a:prstGeom>
        </p:spPr>
      </p:pic>
      <p:pic>
        <p:nvPicPr>
          <p:cNvPr id="22" name="Graphic 10" descr="Checkbox Checked outline">
            <a:extLst>
              <a:ext uri="{FF2B5EF4-FFF2-40B4-BE49-F238E27FC236}">
                <a16:creationId xmlns:a16="http://schemas.microsoft.com/office/drawing/2014/main" id="{DE7E0D39-7A97-7453-67DF-9A0FDC7B407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63742" y="3799248"/>
            <a:ext cx="984606" cy="984606"/>
          </a:xfrm>
          <a:prstGeom prst="rect">
            <a:avLst/>
          </a:prstGeom>
        </p:spPr>
      </p:pic>
    </p:spTree>
    <p:extLst>
      <p:ext uri="{BB962C8B-B14F-4D97-AF65-F5344CB8AC3E}">
        <p14:creationId xmlns:p14="http://schemas.microsoft.com/office/powerpoint/2010/main" val="49874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6251" y="228931"/>
            <a:ext cx="11011569" cy="1008123"/>
          </a:xfrm>
        </p:spPr>
        <p:txBody>
          <a:bodyPr/>
          <a:lstStyle/>
          <a:p>
            <a:r>
              <a:rPr lang="hr-HR" b="1" dirty="0">
                <a:latin typeface="ClanPro-Bold"/>
              </a:rPr>
              <a:t>Ciljane skupine</a:t>
            </a:r>
          </a:p>
        </p:txBody>
      </p:sp>
      <p:sp>
        <p:nvSpPr>
          <p:cNvPr id="5" name="Text Placeholder 4"/>
          <p:cNvSpPr>
            <a:spLocks noGrp="1"/>
          </p:cNvSpPr>
          <p:nvPr>
            <p:ph type="body" sz="quarter" idx="13"/>
          </p:nvPr>
        </p:nvSpPr>
        <p:spPr>
          <a:xfrm>
            <a:off x="476251" y="1468395"/>
            <a:ext cx="11011569" cy="4246605"/>
          </a:xfrm>
        </p:spPr>
        <p:txBody>
          <a:bodyPr>
            <a:normAutofit/>
          </a:bodyPr>
          <a:lstStyle/>
          <a:p>
            <a:pPr lvl="1"/>
            <a:r>
              <a:rPr lang="hr-HR" sz="1800" b="1" dirty="0"/>
              <a:t>Osobe prijavljene u evidenciji nezaposlenih osoba koju vodi Zavod: </a:t>
            </a:r>
          </a:p>
          <a:p>
            <a:pPr marL="800100" lvl="1" indent="-342900">
              <a:buFont typeface="+mj-lt"/>
              <a:buAutoNum type="alphaLcPeriod"/>
            </a:pPr>
            <a:r>
              <a:rPr lang="en-US" sz="1800" dirty="0" err="1"/>
              <a:t>koje</a:t>
            </a:r>
            <a:r>
              <a:rPr lang="en-US" sz="1800" dirty="0"/>
              <a:t> </a:t>
            </a:r>
            <a:r>
              <a:rPr lang="en-US" sz="1800" dirty="0" err="1"/>
              <a:t>nisu</a:t>
            </a:r>
            <a:r>
              <a:rPr lang="en-US" sz="1800" dirty="0"/>
              <a:t> bile </a:t>
            </a:r>
            <a:r>
              <a:rPr lang="en-US" sz="1800" dirty="0" err="1"/>
              <a:t>zaposlene</a:t>
            </a:r>
            <a:r>
              <a:rPr lang="en-US" sz="1800" dirty="0"/>
              <a:t> </a:t>
            </a:r>
            <a:r>
              <a:rPr lang="en-US" sz="1800" dirty="0" err="1"/>
              <a:t>duže</a:t>
            </a:r>
            <a:r>
              <a:rPr lang="en-US" sz="1800" dirty="0"/>
              <a:t> od 12 </a:t>
            </a:r>
            <a:r>
              <a:rPr lang="en-US" sz="1800" dirty="0" err="1"/>
              <a:t>mjeseci</a:t>
            </a:r>
            <a:r>
              <a:rPr lang="en-US" sz="1800" dirty="0"/>
              <a:t> </a:t>
            </a:r>
            <a:r>
              <a:rPr lang="en-US" sz="1800" dirty="0" err="1"/>
              <a:t>i</a:t>
            </a:r>
            <a:r>
              <a:rPr lang="en-US" sz="1800" dirty="0"/>
              <a:t> </a:t>
            </a:r>
            <a:r>
              <a:rPr lang="en-US" sz="1800" dirty="0" err="1"/>
              <a:t>prijavljene</a:t>
            </a:r>
            <a:r>
              <a:rPr lang="en-US" sz="1800" dirty="0"/>
              <a:t> </a:t>
            </a:r>
            <a:r>
              <a:rPr lang="en-US" sz="1800" dirty="0" err="1"/>
              <a:t>su</a:t>
            </a:r>
            <a:r>
              <a:rPr lang="en-US" sz="1800" dirty="0"/>
              <a:t> u </a:t>
            </a:r>
            <a:r>
              <a:rPr lang="hr-HR" sz="1800" dirty="0"/>
              <a:t>e</a:t>
            </a:r>
            <a:r>
              <a:rPr lang="en-US" sz="1800" dirty="0" err="1"/>
              <a:t>videnciju</a:t>
            </a:r>
            <a:r>
              <a:rPr lang="en-US" sz="1800" dirty="0"/>
              <a:t> </a:t>
            </a:r>
            <a:r>
              <a:rPr lang="en-US" sz="1800" dirty="0" err="1"/>
              <a:t>kontinuirano</a:t>
            </a:r>
            <a:r>
              <a:rPr lang="en-US" sz="1800" dirty="0"/>
              <a:t> </a:t>
            </a:r>
            <a:r>
              <a:rPr lang="en-US" sz="1800" dirty="0" err="1"/>
              <a:t>unazad</a:t>
            </a:r>
            <a:r>
              <a:rPr lang="en-US" sz="1800" dirty="0"/>
              <a:t> 12 </a:t>
            </a:r>
            <a:r>
              <a:rPr lang="en-US" sz="1800" dirty="0" err="1"/>
              <a:t>mjeseci</a:t>
            </a:r>
            <a:r>
              <a:rPr lang="en-US" sz="1800" dirty="0"/>
              <a:t> od </a:t>
            </a:r>
            <a:r>
              <a:rPr lang="en-US" sz="1800" dirty="0" err="1"/>
              <a:t>podnošenja</a:t>
            </a:r>
            <a:r>
              <a:rPr lang="en-US" sz="1800" dirty="0"/>
              <a:t> </a:t>
            </a:r>
            <a:r>
              <a:rPr lang="en-US" sz="1800" dirty="0" err="1"/>
              <a:t>zahtjeva</a:t>
            </a:r>
            <a:endParaRPr lang="hr-HR" sz="1800" dirty="0">
              <a:latin typeface="ClanPro-Book" panose="020B0604020101020102"/>
            </a:endParaRPr>
          </a:p>
          <a:p>
            <a:pPr marL="800100" lvl="1" indent="-342900">
              <a:buFont typeface="+mj-lt"/>
              <a:buAutoNum type="alphaLcPeriod"/>
            </a:pPr>
            <a:r>
              <a:rPr lang="en-US" sz="1800" dirty="0" err="1"/>
              <a:t>koje</a:t>
            </a:r>
            <a:r>
              <a:rPr lang="en-US" sz="1800" dirty="0"/>
              <a:t> </a:t>
            </a:r>
            <a:r>
              <a:rPr lang="en-US" sz="1800" dirty="0" err="1"/>
              <a:t>nemaju</a:t>
            </a:r>
            <a:r>
              <a:rPr lang="en-US" sz="1800" dirty="0"/>
              <a:t> </a:t>
            </a:r>
            <a:r>
              <a:rPr lang="en-US" sz="1800" dirty="0" err="1"/>
              <a:t>srednjoškolsku</a:t>
            </a:r>
            <a:r>
              <a:rPr lang="en-US" sz="1800" dirty="0"/>
              <a:t> </a:t>
            </a:r>
            <a:r>
              <a:rPr lang="en-US" sz="1800" dirty="0" err="1"/>
              <a:t>kvalifikaciju</a:t>
            </a:r>
            <a:r>
              <a:rPr lang="en-US" sz="1800" dirty="0"/>
              <a:t> </a:t>
            </a:r>
            <a:endParaRPr lang="hr-HR" sz="1800" dirty="0">
              <a:latin typeface="ClanPro-Book" panose="020B0604020101020102"/>
            </a:endParaRPr>
          </a:p>
          <a:p>
            <a:pPr marL="800100" lvl="1" indent="-342900">
              <a:buFont typeface="+mj-lt"/>
              <a:buAutoNum type="alphaLcPeriod"/>
            </a:pPr>
            <a:r>
              <a:rPr lang="en-US" sz="1800" dirty="0" err="1"/>
              <a:t>koje</a:t>
            </a:r>
            <a:r>
              <a:rPr lang="en-US" sz="1800" dirty="0"/>
              <a:t> </a:t>
            </a:r>
            <a:r>
              <a:rPr lang="en-US" sz="1800" dirty="0" err="1"/>
              <a:t>su</a:t>
            </a:r>
            <a:r>
              <a:rPr lang="en-US" sz="1800" dirty="0"/>
              <a:t> </a:t>
            </a:r>
            <a:r>
              <a:rPr lang="en-US" sz="1800" dirty="0" err="1"/>
              <a:t>korisnici</a:t>
            </a:r>
            <a:r>
              <a:rPr lang="en-US" sz="1800" dirty="0"/>
              <a:t> </a:t>
            </a:r>
            <a:r>
              <a:rPr lang="en-US" sz="1800" dirty="0" err="1"/>
              <a:t>zajamčene</a:t>
            </a:r>
            <a:r>
              <a:rPr lang="en-US" sz="1800" dirty="0"/>
              <a:t> </a:t>
            </a:r>
            <a:r>
              <a:rPr lang="en-US" sz="1800" dirty="0" err="1"/>
              <a:t>minimalne</a:t>
            </a:r>
            <a:r>
              <a:rPr lang="en-US" sz="1800" dirty="0"/>
              <a:t> </a:t>
            </a:r>
            <a:r>
              <a:rPr lang="en-US" sz="1800" dirty="0" err="1"/>
              <a:t>naknade</a:t>
            </a:r>
            <a:r>
              <a:rPr lang="en-US" sz="1800" dirty="0"/>
              <a:t> </a:t>
            </a:r>
            <a:r>
              <a:rPr lang="en-US" sz="1800" dirty="0" err="1"/>
              <a:t>prema</a:t>
            </a:r>
            <a:r>
              <a:rPr lang="en-US" sz="1800" dirty="0"/>
              <a:t> </a:t>
            </a:r>
            <a:r>
              <a:rPr lang="en-US" sz="1800" dirty="0" err="1"/>
              <a:t>propisu</a:t>
            </a:r>
            <a:r>
              <a:rPr lang="en-US" sz="1800" dirty="0"/>
              <a:t> o </a:t>
            </a:r>
            <a:r>
              <a:rPr lang="en-US" sz="1800" dirty="0" err="1"/>
              <a:t>socijalnoj</a:t>
            </a:r>
            <a:r>
              <a:rPr lang="en-US" sz="1800" dirty="0"/>
              <a:t> </a:t>
            </a:r>
            <a:r>
              <a:rPr lang="en-US" sz="1800" dirty="0" err="1"/>
              <a:t>skrbi</a:t>
            </a:r>
            <a:r>
              <a:rPr lang="en-US" sz="1800" dirty="0"/>
              <a:t> </a:t>
            </a:r>
            <a:endParaRPr lang="hr-HR" sz="1800" dirty="0">
              <a:latin typeface="ClanPro-Book" panose="020B0604020101020102"/>
            </a:endParaRPr>
          </a:p>
          <a:p>
            <a:pPr marL="800100" lvl="1" indent="-342900">
              <a:buFont typeface="+mj-lt"/>
              <a:buAutoNum type="alphaLcPeriod"/>
            </a:pPr>
            <a:r>
              <a:rPr lang="hr-HR" sz="1800" dirty="0">
                <a:latin typeface="ClanPro-Book" panose="020B0604020101020102"/>
              </a:rPr>
              <a:t>osobe s invaliditetom</a:t>
            </a:r>
          </a:p>
          <a:p>
            <a:pPr lvl="1"/>
            <a:endParaRPr lang="hr-HR" sz="1800" b="1" dirty="0">
              <a:latin typeface="ClanPro-Book" panose="020B0604020101020102"/>
            </a:endParaRPr>
          </a:p>
          <a:p>
            <a:pPr lvl="1" algn="just"/>
            <a:r>
              <a:rPr lang="en-US" sz="1800" dirty="0" err="1"/>
              <a:t>Osobe</a:t>
            </a:r>
            <a:r>
              <a:rPr lang="en-US" sz="1800" dirty="0"/>
              <a:t> </a:t>
            </a:r>
            <a:r>
              <a:rPr lang="en-US" sz="1800" dirty="0" err="1"/>
              <a:t>iz</a:t>
            </a:r>
            <a:r>
              <a:rPr lang="en-US" sz="1800" dirty="0"/>
              <a:t> </a:t>
            </a:r>
            <a:r>
              <a:rPr lang="en-US" sz="1800" dirty="0" err="1"/>
              <a:t>ciljanih</a:t>
            </a:r>
            <a:r>
              <a:rPr lang="en-US" sz="1800" dirty="0"/>
              <a:t> </a:t>
            </a:r>
            <a:r>
              <a:rPr lang="en-US" sz="1800" dirty="0" err="1"/>
              <a:t>skupina</a:t>
            </a:r>
            <a:r>
              <a:rPr lang="en-US" sz="1800" dirty="0"/>
              <a:t> </a:t>
            </a:r>
            <a:r>
              <a:rPr lang="en-US" sz="1800" dirty="0" err="1"/>
              <a:t>mogu</a:t>
            </a:r>
            <a:r>
              <a:rPr lang="en-US" sz="1800" dirty="0"/>
              <a:t> </a:t>
            </a:r>
            <a:r>
              <a:rPr lang="en-US" sz="1800" dirty="0" err="1"/>
              <a:t>biti</a:t>
            </a:r>
            <a:r>
              <a:rPr lang="en-US" sz="1800" dirty="0"/>
              <a:t> </a:t>
            </a:r>
            <a:r>
              <a:rPr lang="en-US" sz="1800" dirty="0" err="1"/>
              <a:t>uključene</a:t>
            </a:r>
            <a:r>
              <a:rPr lang="en-US" sz="1800" dirty="0"/>
              <a:t> u </a:t>
            </a:r>
            <a:r>
              <a:rPr lang="en-US" sz="1800" dirty="0" err="1"/>
              <a:t>mjeru</a:t>
            </a:r>
            <a:r>
              <a:rPr lang="en-US" sz="1800" dirty="0"/>
              <a:t> </a:t>
            </a:r>
            <a:r>
              <a:rPr lang="en-US" sz="1800" dirty="0" err="1"/>
              <a:t>isključivo</a:t>
            </a:r>
            <a:r>
              <a:rPr lang="en-US" sz="1800" dirty="0"/>
              <a:t> </a:t>
            </a:r>
            <a:r>
              <a:rPr lang="en-US" sz="1800" dirty="0" err="1"/>
              <a:t>ako</a:t>
            </a:r>
            <a:r>
              <a:rPr lang="en-US" sz="1800" dirty="0"/>
              <a:t> </a:t>
            </a:r>
            <a:r>
              <a:rPr lang="en-US" sz="1800" dirty="0" err="1"/>
              <a:t>su</a:t>
            </a:r>
            <a:r>
              <a:rPr lang="en-US" sz="1800" dirty="0"/>
              <a:t> </a:t>
            </a:r>
            <a:r>
              <a:rPr lang="en-US" sz="1800" dirty="0" err="1"/>
              <a:t>prethodno</a:t>
            </a:r>
            <a:r>
              <a:rPr lang="en-US" sz="1800" dirty="0"/>
              <a:t>, u </a:t>
            </a:r>
            <a:r>
              <a:rPr lang="en-US" sz="1800" dirty="0" err="1"/>
              <a:t>razdoblju</a:t>
            </a:r>
            <a:r>
              <a:rPr lang="en-US" sz="1800" dirty="0"/>
              <a:t> od </a:t>
            </a:r>
            <a:r>
              <a:rPr lang="en-US" sz="1800" dirty="0" err="1"/>
              <a:t>najviše</a:t>
            </a:r>
            <a:r>
              <a:rPr lang="en-US" sz="1800" dirty="0"/>
              <a:t> 6 </a:t>
            </a:r>
            <a:r>
              <a:rPr lang="en-US" sz="1800" dirty="0" err="1"/>
              <a:t>mjeseci</a:t>
            </a:r>
            <a:r>
              <a:rPr lang="en-US" sz="1800" dirty="0"/>
              <a:t> </a:t>
            </a:r>
            <a:r>
              <a:rPr lang="en-US" sz="1800" dirty="0" err="1"/>
              <a:t>prije</a:t>
            </a:r>
            <a:r>
              <a:rPr lang="en-US" sz="1800" dirty="0"/>
              <a:t> </a:t>
            </a:r>
            <a:r>
              <a:rPr lang="en-US" sz="1800" dirty="0" err="1"/>
              <a:t>podnošenja</a:t>
            </a:r>
            <a:r>
              <a:rPr lang="en-US" sz="1800" dirty="0"/>
              <a:t> </a:t>
            </a:r>
            <a:r>
              <a:rPr lang="en-US" sz="1800" dirty="0" err="1"/>
              <a:t>zahtjeva</a:t>
            </a:r>
            <a:r>
              <a:rPr lang="en-US" sz="1800" dirty="0"/>
              <a:t> bile </a:t>
            </a:r>
            <a:r>
              <a:rPr lang="en-US" sz="1800" dirty="0" err="1"/>
              <a:t>uključene</a:t>
            </a:r>
            <a:r>
              <a:rPr lang="en-US" sz="1800" dirty="0"/>
              <a:t> u </a:t>
            </a:r>
            <a:r>
              <a:rPr lang="en-US" sz="1800" dirty="0" err="1"/>
              <a:t>neki</a:t>
            </a:r>
            <a:r>
              <a:rPr lang="en-US" sz="1800" dirty="0"/>
              <a:t> od </a:t>
            </a:r>
            <a:r>
              <a:rPr lang="en-US" sz="1800" dirty="0" err="1"/>
              <a:t>programa</a:t>
            </a:r>
            <a:r>
              <a:rPr lang="en-US" sz="1800" dirty="0"/>
              <a:t> </a:t>
            </a:r>
            <a:r>
              <a:rPr lang="en-US" sz="1800" dirty="0" err="1"/>
              <a:t>obrazovanja</a:t>
            </a:r>
            <a:r>
              <a:rPr lang="en-US" sz="1800" dirty="0"/>
              <a:t> </a:t>
            </a:r>
            <a:r>
              <a:rPr lang="en-US" sz="1800" dirty="0" err="1"/>
              <a:t>koji</a:t>
            </a:r>
            <a:r>
              <a:rPr lang="en-US" sz="1800" dirty="0"/>
              <a:t> se </a:t>
            </a:r>
            <a:r>
              <a:rPr lang="en-US" sz="1800" dirty="0" err="1"/>
              <a:t>provode</a:t>
            </a:r>
            <a:r>
              <a:rPr lang="en-US" sz="1800" dirty="0"/>
              <a:t> </a:t>
            </a:r>
            <a:r>
              <a:rPr lang="en-US" sz="1800" dirty="0" err="1"/>
              <a:t>putem</a:t>
            </a:r>
            <a:r>
              <a:rPr lang="en-US" sz="1800" dirty="0"/>
              <a:t> </a:t>
            </a:r>
            <a:r>
              <a:rPr lang="en-US" sz="1800" dirty="0" err="1"/>
              <a:t>sustava</a:t>
            </a:r>
            <a:r>
              <a:rPr lang="en-US" sz="1800" dirty="0"/>
              <a:t> </a:t>
            </a:r>
            <a:r>
              <a:rPr lang="en-US" sz="1800" dirty="0" err="1"/>
              <a:t>vaučera</a:t>
            </a:r>
            <a:r>
              <a:rPr lang="en-US" sz="1800" dirty="0"/>
              <a:t> </a:t>
            </a:r>
            <a:r>
              <a:rPr lang="en-US" sz="1800" dirty="0" err="1"/>
              <a:t>Hrvatskog</a:t>
            </a:r>
            <a:r>
              <a:rPr lang="en-US" sz="1800" dirty="0"/>
              <a:t> </a:t>
            </a:r>
            <a:r>
              <a:rPr lang="en-US" sz="1800" dirty="0" err="1"/>
              <a:t>zavoda</a:t>
            </a:r>
            <a:r>
              <a:rPr lang="en-US" sz="1800" dirty="0"/>
              <a:t> za </a:t>
            </a:r>
            <a:r>
              <a:rPr lang="en-US" sz="1800" dirty="0" err="1"/>
              <a:t>zapošljavanje</a:t>
            </a:r>
            <a:r>
              <a:rPr lang="en-US" sz="1800" dirty="0"/>
              <a:t>, </a:t>
            </a:r>
            <a:r>
              <a:rPr lang="en-US" sz="1800" dirty="0" err="1"/>
              <a:t>Aktivacijski</a:t>
            </a:r>
            <a:r>
              <a:rPr lang="en-US" sz="1800" dirty="0"/>
              <a:t> program </a:t>
            </a:r>
            <a:r>
              <a:rPr lang="en-US" sz="1800" dirty="0" err="1"/>
              <a:t>Zavoda</a:t>
            </a:r>
            <a:r>
              <a:rPr lang="en-US" sz="1800" dirty="0"/>
              <a:t> </a:t>
            </a:r>
            <a:r>
              <a:rPr lang="en-US" sz="1800" dirty="0" err="1"/>
              <a:t>ili</a:t>
            </a:r>
            <a:r>
              <a:rPr lang="en-US" sz="1800" dirty="0"/>
              <a:t> </a:t>
            </a:r>
            <a:r>
              <a:rPr lang="en-US" sz="1800" dirty="0" err="1"/>
              <a:t>uslugu</a:t>
            </a:r>
            <a:r>
              <a:rPr lang="en-US" sz="1800" dirty="0"/>
              <a:t> </a:t>
            </a:r>
            <a:r>
              <a:rPr lang="en-US" sz="1800" dirty="0" err="1"/>
              <a:t>socijalnog</a:t>
            </a:r>
            <a:r>
              <a:rPr lang="en-US" sz="1800" dirty="0"/>
              <a:t> </a:t>
            </a:r>
            <a:r>
              <a:rPr lang="en-US" sz="1800" dirty="0" err="1"/>
              <a:t>mentorstva</a:t>
            </a:r>
            <a:r>
              <a:rPr lang="en-US" sz="1800" dirty="0"/>
              <a:t> u </a:t>
            </a:r>
            <a:r>
              <a:rPr lang="en-US" sz="1800" dirty="0" err="1"/>
              <a:t>Hrvatskom</a:t>
            </a:r>
            <a:r>
              <a:rPr lang="en-US" sz="1800" dirty="0"/>
              <a:t> </a:t>
            </a:r>
            <a:r>
              <a:rPr lang="en-US" sz="1800" dirty="0" err="1"/>
              <a:t>zavodu</a:t>
            </a:r>
            <a:r>
              <a:rPr lang="en-US" sz="1800" dirty="0"/>
              <a:t> za </a:t>
            </a:r>
            <a:r>
              <a:rPr lang="en-US" sz="1800" dirty="0" err="1"/>
              <a:t>socijalni</a:t>
            </a:r>
            <a:r>
              <a:rPr lang="en-US" sz="1800" dirty="0"/>
              <a:t> rad.</a:t>
            </a:r>
          </a:p>
          <a:p>
            <a:endParaRPr lang="hr-HR" sz="1800" dirty="0">
              <a:latin typeface="ClanPro-Book" panose="020B0604020101020102"/>
            </a:endParaRPr>
          </a:p>
        </p:txBody>
      </p:sp>
    </p:spTree>
    <p:extLst>
      <p:ext uri="{BB962C8B-B14F-4D97-AF65-F5344CB8AC3E}">
        <p14:creationId xmlns:p14="http://schemas.microsoft.com/office/powerpoint/2010/main" val="3309877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1" name="Content Placeholder 3">
            <a:extLst>
              <a:ext uri="{FF2B5EF4-FFF2-40B4-BE49-F238E27FC236}">
                <a16:creationId xmlns:a16="http://schemas.microsoft.com/office/drawing/2014/main" id="{542E4765-E181-AD17-7CF1-0836DCA16D3A}"/>
              </a:ext>
            </a:extLst>
          </p:cNvPr>
          <p:cNvGraphicFramePr>
            <a:graphicFrameLocks/>
          </p:cNvGraphicFramePr>
          <p:nvPr>
            <p:extLst>
              <p:ext uri="{D42A27DB-BD31-4B8C-83A1-F6EECF244321}">
                <p14:modId xmlns:p14="http://schemas.microsoft.com/office/powerpoint/2010/main" val="2545905854"/>
              </p:ext>
            </p:extLst>
          </p:nvPr>
        </p:nvGraphicFramePr>
        <p:xfrm>
          <a:off x="327992" y="238539"/>
          <a:ext cx="11539330" cy="6301409"/>
        </p:xfrm>
        <a:graphic>
          <a:graphicData uri="http://schemas.openxmlformats.org/drawingml/2006/table">
            <a:tbl>
              <a:tblPr firstRow="1" firstCol="1" bandRow="1"/>
              <a:tblGrid>
                <a:gridCol w="2987796">
                  <a:extLst>
                    <a:ext uri="{9D8B030D-6E8A-4147-A177-3AD203B41FA5}">
                      <a16:colId xmlns:a16="http://schemas.microsoft.com/office/drawing/2014/main" val="1966977872"/>
                    </a:ext>
                  </a:extLst>
                </a:gridCol>
                <a:gridCol w="2177232">
                  <a:extLst>
                    <a:ext uri="{9D8B030D-6E8A-4147-A177-3AD203B41FA5}">
                      <a16:colId xmlns:a16="http://schemas.microsoft.com/office/drawing/2014/main" val="4214124765"/>
                    </a:ext>
                  </a:extLst>
                </a:gridCol>
                <a:gridCol w="2177232">
                  <a:extLst>
                    <a:ext uri="{9D8B030D-6E8A-4147-A177-3AD203B41FA5}">
                      <a16:colId xmlns:a16="http://schemas.microsoft.com/office/drawing/2014/main" val="504483542"/>
                    </a:ext>
                  </a:extLst>
                </a:gridCol>
                <a:gridCol w="2098535">
                  <a:extLst>
                    <a:ext uri="{9D8B030D-6E8A-4147-A177-3AD203B41FA5}">
                      <a16:colId xmlns:a16="http://schemas.microsoft.com/office/drawing/2014/main" val="2629864370"/>
                    </a:ext>
                  </a:extLst>
                </a:gridCol>
                <a:gridCol w="2098535">
                  <a:extLst>
                    <a:ext uri="{9D8B030D-6E8A-4147-A177-3AD203B41FA5}">
                      <a16:colId xmlns:a16="http://schemas.microsoft.com/office/drawing/2014/main" val="2567743829"/>
                    </a:ext>
                  </a:extLst>
                </a:gridCol>
              </a:tblGrid>
              <a:tr h="1168689">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Mjesečni iznos potpore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Osoba s osnovnom školom, bez završene osnovne škole i stečene kvalifikacije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Osoba sa završenim srednjoškolskim obrazovanjem</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Osoba sa zvanjima stečenim po programima visokoškolskog obrazovanja</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56082"/>
                    </a:solidFill>
                  </a:tcPr>
                </a:tc>
                <a:extLst>
                  <a:ext uri="{0D108BD9-81ED-4DB2-BD59-A6C34878D82A}">
                    <a16:rowId xmlns:a16="http://schemas.microsoft.com/office/drawing/2014/main" val="1224244377"/>
                  </a:ext>
                </a:extLst>
              </a:tr>
              <a:tr h="311233">
                <a:tc row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Mjesečni iznos potpore (8 sati rada dnevno)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s poreznom olakšicom</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970 €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1.078,80 €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1.348,50 €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209600805"/>
                  </a:ext>
                </a:extLst>
              </a:tr>
              <a:tr h="232024">
                <a:tc v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bez porezne olakšice</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1.130,05 €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1.256,80 €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1.571 €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3497485483"/>
                  </a:ext>
                </a:extLst>
              </a:tr>
              <a:tr h="483287">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Najniži mjesečni bruto 1 iznos plaće temeljem ugovora o radu za 8 sati rada dnevno za sufinanciranu osobu</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970 € bruto I iznos plaće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1.078,80 € bruto I iznos plaće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1.348,50 € bruto I iznos plaće</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2657526791"/>
                  </a:ext>
                </a:extLst>
              </a:tr>
              <a:tr h="311233">
                <a:tc row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Mjesečni iznos potpore (7 sati rada dnevno)  </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s poreznom olakšicom</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848,75 €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943,95 €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1.179,94 €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3184785710"/>
                  </a:ext>
                </a:extLst>
              </a:tr>
              <a:tr h="232024">
                <a:tc v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bez porezne olakšice</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988,79 €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1.099,70 €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1.374,63 €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778222910"/>
                  </a:ext>
                </a:extLst>
              </a:tr>
              <a:tr h="483287">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Najniži mjesečni bruto 1 iznos plaće temeljem ugovora o radu za 7 sati rada dnevno za sufinanciranu osobu</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848,75 € bruto I iznos plaće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943,95 €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1.179,94 € bruto I iznos plaće</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917750590"/>
                  </a:ext>
                </a:extLst>
              </a:tr>
              <a:tr h="311233">
                <a:tc row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Mjesečni iznos potpore (6 sati rada dnevno)  </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s poreznom olakšicom</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727,50 €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809,10 €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1.011,38 €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3471907823"/>
                  </a:ext>
                </a:extLst>
              </a:tr>
              <a:tr h="232024">
                <a:tc v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bez porezne olakšice</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847,54 €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942,60 €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1.178,25 €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592220950"/>
                  </a:ext>
                </a:extLst>
              </a:tr>
              <a:tr h="483287">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Najniži mjesečni bruto 1 iznos plaće temeljem ugovora o radu za 6 sati rada dnevno za sufinanciranu osobu</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727,50 € bruto I iznos plaće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809,10 €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1.011,38 € bruto I iznos plaće</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437507146"/>
                  </a:ext>
                </a:extLst>
              </a:tr>
              <a:tr h="311233">
                <a:tc row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Mjesečni iznos potpore (5 sati rada dnevno)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s poreznom olakšicom</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606,25 €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674,25 €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842,81</a:t>
                      </a:r>
                      <a:r>
                        <a:rPr lang="hr-HR" sz="1200">
                          <a:effectLst/>
                          <a:latin typeface="ClanPro-Book" panose="020B0604020101020102"/>
                          <a:ea typeface="Calibri" panose="020F0502020204030204" pitchFamily="34" charset="0"/>
                          <a:cs typeface="Times New Roman" panose="02020603050405020304" pitchFamily="18" charset="0"/>
                        </a:rPr>
                        <a:t> </a:t>
                      </a: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3329156783"/>
                  </a:ext>
                </a:extLst>
              </a:tr>
              <a:tr h="232024">
                <a:tc v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bez porezne olakšice</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706,28 €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785,50 €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981,88 €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2648402967"/>
                  </a:ext>
                </a:extLst>
              </a:tr>
              <a:tr h="483287">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Najniži mjesečni bruto 1 iznos plaće temeljem ugovora o radu za 5 sati rada dnevno za sufinanciranu osobu</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606,25 € bruto I iznos plaće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674,25 €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842,81 € bruto I iznos plaće</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765731377"/>
                  </a:ext>
                </a:extLst>
              </a:tr>
              <a:tr h="311233">
                <a:tc row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a:effectLst/>
                          <a:latin typeface="ClanPro-Book"/>
                        </a:rPr>
                        <a:t>Mjesečni iznos potpore (4 sati rada dnevno)  </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s poreznom olakšicom</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485 €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539,40 €</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674,25 €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2331576235"/>
                  </a:ext>
                </a:extLst>
              </a:tr>
              <a:tr h="232024">
                <a:tc v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effectLst/>
                          <a:latin typeface="ClanPro-Book"/>
                        </a:rPr>
                        <a:t>bez porezne olakšice</a:t>
                      </a:r>
                      <a:endParaRPr lang="hr-HR" sz="120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565,03 €</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628,40€</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a:solidFill>
                            <a:srgbClr val="000000"/>
                          </a:solidFill>
                          <a:effectLst/>
                          <a:latin typeface="ClanPro-Book" panose="020B0604020101020102"/>
                          <a:ea typeface="Times New Roman" panose="02020603050405020304" pitchFamily="18" charset="0"/>
                          <a:cs typeface="Calibri" panose="020F0502020204030204" pitchFamily="34" charset="0"/>
                        </a:rPr>
                        <a:t>785,50 €</a:t>
                      </a:r>
                      <a:endParaRPr lang="hr-HR" sz="120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20000"/>
                      </a:srgbClr>
                    </a:solidFill>
                  </a:tcPr>
                </a:tc>
                <a:extLst>
                  <a:ext uri="{0D108BD9-81ED-4DB2-BD59-A6C34878D82A}">
                    <a16:rowId xmlns:a16="http://schemas.microsoft.com/office/drawing/2014/main" val="2926123562"/>
                  </a:ext>
                </a:extLst>
              </a:tr>
              <a:tr h="483287">
                <a:tc gridSpan="2">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lnSpc>
                          <a:spcPct val="107000"/>
                        </a:lnSpc>
                        <a:spcAft>
                          <a:spcPts val="0"/>
                        </a:spcAft>
                      </a:pPr>
                      <a:r>
                        <a:rPr lang="hr-HR" sz="1200" dirty="0">
                          <a:effectLst/>
                          <a:latin typeface="ClanPro-Book"/>
                        </a:rPr>
                        <a:t>Najniži mjesečni bruto 1 iznos plaće temeljem ugovora o radu za 4 sata rada dnevno za sufinanciranu osobu</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solidFill>
                  </a:tcPr>
                </a:tc>
                <a:tc hMerge="1">
                  <a:txBody>
                    <a:bodyPr/>
                    <a:lstStyle/>
                    <a:p>
                      <a:endParaRPr lang="hr-HR"/>
                    </a:p>
                  </a:txBody>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effectLst/>
                          <a:latin typeface="ClanPro-Book"/>
                        </a:rPr>
                        <a:t>485 € bruto I iznos plaće</a:t>
                      </a:r>
                      <a:endParaRPr lang="hr-HR" sz="1200" dirty="0">
                        <a:effectLst/>
                        <a:latin typeface="ClanPro-Book"/>
                        <a:ea typeface="Calibri" panose="020F0502020204030204" pitchFamily="34" charset="0"/>
                        <a:cs typeface="Times New Roman" panose="02020603050405020304" pitchFamily="18" charset="0"/>
                      </a:endParaRPr>
                    </a:p>
                  </a:txBody>
                  <a:tcPr marL="44594" marR="44594"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539,40 €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lnSpc>
                          <a:spcPct val="107000"/>
                        </a:lnSpc>
                        <a:spcAft>
                          <a:spcPts val="0"/>
                        </a:spcAft>
                      </a:pPr>
                      <a:r>
                        <a:rPr lang="hr-HR" sz="1200" dirty="0">
                          <a:solidFill>
                            <a:srgbClr val="000000"/>
                          </a:solidFill>
                          <a:effectLst/>
                          <a:latin typeface="ClanPro-Book" panose="020B0604020101020102"/>
                          <a:ea typeface="Times New Roman" panose="02020603050405020304" pitchFamily="18" charset="0"/>
                          <a:cs typeface="Calibri" panose="020F0502020204030204" pitchFamily="34" charset="0"/>
                        </a:rPr>
                        <a:t>674,25 € bruto I iznos plaće</a:t>
                      </a:r>
                      <a:endParaRPr lang="hr-HR" sz="1200" dirty="0">
                        <a:effectLst/>
                        <a:latin typeface="ClanPro-Book" panose="020B0604020101020102"/>
                        <a:ea typeface="Calibri" panose="020F0502020204030204" pitchFamily="34" charset="0"/>
                        <a:cs typeface="Times New Roman" panose="02020603050405020304" pitchFamily="18" charset="0"/>
                      </a:endParaRPr>
                    </a:p>
                  </a:txBody>
                  <a:tcPr marL="68580" marR="6858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56082">
                        <a:tint val="40000"/>
                      </a:srgbClr>
                    </a:solidFill>
                  </a:tcPr>
                </a:tc>
                <a:extLst>
                  <a:ext uri="{0D108BD9-81ED-4DB2-BD59-A6C34878D82A}">
                    <a16:rowId xmlns:a16="http://schemas.microsoft.com/office/drawing/2014/main" val="3577355504"/>
                  </a:ext>
                </a:extLst>
              </a:tr>
            </a:tbl>
          </a:graphicData>
        </a:graphic>
      </p:graphicFrame>
    </p:spTree>
    <p:extLst>
      <p:ext uri="{BB962C8B-B14F-4D97-AF65-F5344CB8AC3E}">
        <p14:creationId xmlns:p14="http://schemas.microsoft.com/office/powerpoint/2010/main" val="3897443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CD54B-657B-C831-FFB5-EC0D1F4CC299}"/>
            </a:ext>
          </a:extLst>
        </p:cNvPr>
        <p:cNvGrpSpPr/>
        <p:nvPr/>
      </p:nvGrpSpPr>
      <p:grpSpPr>
        <a:xfrm>
          <a:off x="0" y="0"/>
          <a:ext cx="0" cy="0"/>
          <a:chOff x="0" y="0"/>
          <a:chExt cx="0" cy="0"/>
        </a:xfrm>
      </p:grpSpPr>
      <p:pic>
        <p:nvPicPr>
          <p:cNvPr id="8" name="Graphic 12" descr="Bullseye outline">
            <a:extLst>
              <a:ext uri="{FF2B5EF4-FFF2-40B4-BE49-F238E27FC236}">
                <a16:creationId xmlns:a16="http://schemas.microsoft.com/office/drawing/2014/main" id="{5DB6DE66-42FE-042E-3CDB-7A21C137E9E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73869" y="397710"/>
            <a:ext cx="747344" cy="747344"/>
          </a:xfrm>
          <a:prstGeom prst="rect">
            <a:avLst/>
          </a:prstGeom>
        </p:spPr>
      </p:pic>
      <p:sp>
        <p:nvSpPr>
          <p:cNvPr id="10" name="TextBox 18">
            <a:extLst>
              <a:ext uri="{FF2B5EF4-FFF2-40B4-BE49-F238E27FC236}">
                <a16:creationId xmlns:a16="http://schemas.microsoft.com/office/drawing/2014/main" id="{732135B3-D127-A485-83EC-103EE580DA9E}"/>
              </a:ext>
            </a:extLst>
          </p:cNvPr>
          <p:cNvSpPr txBox="1"/>
          <p:nvPr/>
        </p:nvSpPr>
        <p:spPr>
          <a:xfrm>
            <a:off x="6420604" y="448216"/>
            <a:ext cx="5218119" cy="646331"/>
          </a:xfrm>
          <a:prstGeom prst="rect">
            <a:avLst/>
          </a:prstGeom>
          <a:noFill/>
        </p:spPr>
        <p:txBody>
          <a:bodyPr wrap="square">
            <a:spAutoFit/>
          </a:bodyPr>
          <a:lstStyle/>
          <a:p>
            <a:pPr algn="just">
              <a:spcAft>
                <a:spcPts val="800"/>
              </a:spcAft>
            </a:pPr>
            <a:r>
              <a:rPr lang="hr-HR" b="1" kern="0" dirty="0">
                <a:solidFill>
                  <a:srgbClr val="000000"/>
                </a:solidFill>
                <a:latin typeface="ClanPro-Book"/>
                <a:ea typeface="ADLaM Display" panose="020F0502020204030204" pitchFamily="2" charset="0"/>
                <a:cs typeface="Times New Roman" panose="02020603050405020304" pitchFamily="18" charset="0"/>
                <a:sym typeface="Arial"/>
              </a:rPr>
              <a:t>o</a:t>
            </a:r>
            <a:r>
              <a:rPr lang="hr-HR" b="1" kern="0" dirty="0">
                <a:solidFill>
                  <a:srgbClr val="000000"/>
                </a:solidFill>
                <a:effectLst/>
                <a:latin typeface="ClanPro-Book"/>
                <a:ea typeface="ADLaM Display" panose="020F0502020204030204" pitchFamily="2" charset="0"/>
                <a:cs typeface="Times New Roman" panose="02020603050405020304" pitchFamily="18" charset="0"/>
                <a:sym typeface="Arial"/>
              </a:rPr>
              <a:t>čuvanje radnih mjesta </a:t>
            </a:r>
            <a:r>
              <a:rPr lang="hr-HR" kern="0" dirty="0">
                <a:solidFill>
                  <a:srgbClr val="000000"/>
                </a:solidFill>
                <a:effectLst/>
                <a:latin typeface="ClanPro-Book"/>
                <a:ea typeface="ADLaM Display" panose="020F0502020204030204" pitchFamily="2" charset="0"/>
                <a:cs typeface="Times New Roman" panose="02020603050405020304" pitchFamily="18" charset="0"/>
                <a:sym typeface="Arial"/>
              </a:rPr>
              <a:t>kod poslodavaca koji imaju </a:t>
            </a:r>
            <a:r>
              <a:rPr lang="hr-HR" b="1" kern="0" dirty="0">
                <a:solidFill>
                  <a:srgbClr val="000000"/>
                </a:solidFill>
                <a:effectLst/>
                <a:latin typeface="ClanPro-Book"/>
                <a:ea typeface="ADLaM Display" panose="020F0502020204030204" pitchFamily="2" charset="0"/>
                <a:cs typeface="Times New Roman" panose="02020603050405020304" pitchFamily="18" charset="0"/>
                <a:sym typeface="Arial"/>
              </a:rPr>
              <a:t>privremenih poteškoća u poslovanju</a:t>
            </a:r>
          </a:p>
        </p:txBody>
      </p:sp>
      <p:sp>
        <p:nvSpPr>
          <p:cNvPr id="14" name="Title 13"/>
          <p:cNvSpPr>
            <a:spLocks noGrp="1"/>
          </p:cNvSpPr>
          <p:nvPr>
            <p:ph type="title"/>
          </p:nvPr>
        </p:nvSpPr>
        <p:spPr>
          <a:xfrm>
            <a:off x="101600" y="3324075"/>
            <a:ext cx="5274734" cy="2148421"/>
          </a:xfrm>
        </p:spPr>
        <p:txBody>
          <a:bodyPr>
            <a:noAutofit/>
          </a:bodyPr>
          <a:lstStyle/>
          <a:p>
            <a:r>
              <a:rPr lang="hr-HR" b="1" dirty="0">
                <a:latin typeface="ClanPro-Bold" panose="020B0804020101020102"/>
              </a:rPr>
              <a:t>POTPORE ZA OČUVANJE RADNIH MJESTA – SKRAĆIVANJE RADNOG VREMENA</a:t>
            </a:r>
          </a:p>
        </p:txBody>
      </p:sp>
      <p:pic>
        <p:nvPicPr>
          <p:cNvPr id="22" name="Graphic 6" descr="Daily calendar outline">
            <a:extLst>
              <a:ext uri="{FF2B5EF4-FFF2-40B4-BE49-F238E27FC236}">
                <a16:creationId xmlns:a16="http://schemas.microsoft.com/office/drawing/2014/main" id="{53974224-DEF5-4F04-7677-B4B0B918650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73869" y="3393459"/>
            <a:ext cx="747344" cy="747344"/>
          </a:xfrm>
          <a:prstGeom prst="rect">
            <a:avLst/>
          </a:prstGeom>
        </p:spPr>
      </p:pic>
      <p:pic>
        <p:nvPicPr>
          <p:cNvPr id="24" name="Graphic 26" descr="Money outline">
            <a:extLst>
              <a:ext uri="{FF2B5EF4-FFF2-40B4-BE49-F238E27FC236}">
                <a16:creationId xmlns:a16="http://schemas.microsoft.com/office/drawing/2014/main" id="{ADE8CFF6-E0FA-839A-9E92-34826BB8039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73869" y="5098824"/>
            <a:ext cx="747344" cy="747344"/>
          </a:xfrm>
          <a:prstGeom prst="rect">
            <a:avLst/>
          </a:prstGeom>
        </p:spPr>
      </p:pic>
      <p:sp>
        <p:nvSpPr>
          <p:cNvPr id="17" name="Rectangle 16"/>
          <p:cNvSpPr/>
          <p:nvPr/>
        </p:nvSpPr>
        <p:spPr>
          <a:xfrm>
            <a:off x="6420604" y="1261181"/>
            <a:ext cx="5218119" cy="1200329"/>
          </a:xfrm>
          <a:prstGeom prst="rect">
            <a:avLst/>
          </a:prstGeom>
        </p:spPr>
        <p:txBody>
          <a:bodyPr wrap="square">
            <a:spAutoFit/>
          </a:bodyPr>
          <a:lstStyle/>
          <a:p>
            <a:pPr algn="just"/>
            <a:r>
              <a:rPr lang="hr-HR" dirty="0">
                <a:latin typeface="ClanPro-Book"/>
                <a:ea typeface="Times New Roman" panose="02020603050405020304" pitchFamily="18" charset="0"/>
              </a:rPr>
              <a:t>poslodavci iz sektora </a:t>
            </a:r>
            <a:r>
              <a:rPr lang="hr-HR" b="1" dirty="0">
                <a:latin typeface="ClanPro-Book"/>
                <a:ea typeface="Times New Roman" panose="02020603050405020304" pitchFamily="18" charset="0"/>
              </a:rPr>
              <a:t>prerađivačka industrija (NKD područje C)</a:t>
            </a:r>
            <a:r>
              <a:rPr lang="hr-HR" dirty="0">
                <a:latin typeface="ClanPro-Book"/>
                <a:ea typeface="Times New Roman" panose="02020603050405020304" pitchFamily="18" charset="0"/>
              </a:rPr>
              <a:t> koji obavljaju gospodarsku djelatnost te zapošljavaju 10 i više radnika, za radnike zaposlene na neodređeno</a:t>
            </a:r>
            <a:endParaRPr lang="hr-HR" dirty="0">
              <a:latin typeface="ClanPro-Book"/>
            </a:endParaRPr>
          </a:p>
        </p:txBody>
      </p:sp>
      <p:pic>
        <p:nvPicPr>
          <p:cNvPr id="28" name="Graphic 9" descr="Target Audience outline">
            <a:extLst>
              <a:ext uri="{FF2B5EF4-FFF2-40B4-BE49-F238E27FC236}">
                <a16:creationId xmlns:a16="http://schemas.microsoft.com/office/drawing/2014/main" id="{C1823846-B88B-9148-1879-FFDF2B33010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73869" y="1648976"/>
            <a:ext cx="747344" cy="747344"/>
          </a:xfrm>
          <a:prstGeom prst="rect">
            <a:avLst/>
          </a:prstGeom>
        </p:spPr>
      </p:pic>
      <p:sp>
        <p:nvSpPr>
          <p:cNvPr id="18" name="Rectangle 17"/>
          <p:cNvSpPr/>
          <p:nvPr/>
        </p:nvSpPr>
        <p:spPr>
          <a:xfrm>
            <a:off x="6420604" y="2628144"/>
            <a:ext cx="5218119" cy="646331"/>
          </a:xfrm>
          <a:prstGeom prst="rect">
            <a:avLst/>
          </a:prstGeom>
        </p:spPr>
        <p:txBody>
          <a:bodyPr wrap="square">
            <a:spAutoFit/>
          </a:bodyPr>
          <a:lstStyle/>
          <a:p>
            <a:r>
              <a:rPr lang="hr-HR" b="1" dirty="0">
                <a:latin typeface="ClanPro-Book"/>
                <a:ea typeface="Times New Roman" panose="02020603050405020304" pitchFamily="18" charset="0"/>
              </a:rPr>
              <a:t>od 1. siječnja do 31. prosinca 2025.</a:t>
            </a:r>
          </a:p>
          <a:p>
            <a:endParaRPr lang="hr-HR" dirty="0">
              <a:latin typeface="ClanPro-Book"/>
            </a:endParaRPr>
          </a:p>
        </p:txBody>
      </p:sp>
      <p:sp>
        <p:nvSpPr>
          <p:cNvPr id="19" name="Rectangle 18"/>
          <p:cNvSpPr/>
          <p:nvPr/>
        </p:nvSpPr>
        <p:spPr>
          <a:xfrm>
            <a:off x="6420604" y="5218714"/>
            <a:ext cx="4890128" cy="646331"/>
          </a:xfrm>
          <a:prstGeom prst="rect">
            <a:avLst/>
          </a:prstGeom>
        </p:spPr>
        <p:txBody>
          <a:bodyPr wrap="square">
            <a:spAutoFit/>
          </a:bodyPr>
          <a:lstStyle/>
          <a:p>
            <a:pPr algn="just"/>
            <a:r>
              <a:rPr lang="hr-HR" dirty="0">
                <a:latin typeface="ClanPro-Book"/>
                <a:ea typeface="Times New Roman" panose="02020603050405020304" pitchFamily="18" charset="0"/>
              </a:rPr>
              <a:t>iznos sufinanciranja ovisi o broju radnih sati te postotku radnog vremena </a:t>
            </a:r>
            <a:endParaRPr lang="hr-HR" dirty="0">
              <a:latin typeface="ClanPro-Book"/>
            </a:endParaRPr>
          </a:p>
        </p:txBody>
      </p:sp>
      <p:pic>
        <p:nvPicPr>
          <p:cNvPr id="33" name="Content Placeholder 17">
            <a:extLst>
              <a:ext uri="{FF2B5EF4-FFF2-40B4-BE49-F238E27FC236}">
                <a16:creationId xmlns:a16="http://schemas.microsoft.com/office/drawing/2014/main" id="{CAC0C14C-E744-9276-B37A-5976C53183B2}"/>
              </a:ext>
            </a:extLst>
          </p:cNvPr>
          <p:cNvPicPr>
            <a:picLocks noChangeAspect="1"/>
          </p:cNvPicPr>
          <p:nvPr/>
        </p:nvPicPr>
        <p:blipFill>
          <a:blip r:embed="rId10"/>
          <a:stretch>
            <a:fillRect/>
          </a:stretch>
        </p:blipFill>
        <p:spPr>
          <a:xfrm>
            <a:off x="805933" y="524454"/>
            <a:ext cx="3728484" cy="2485656"/>
          </a:xfrm>
          <a:prstGeom prst="rect">
            <a:avLst/>
          </a:prstGeom>
        </p:spPr>
      </p:pic>
      <p:sp>
        <p:nvSpPr>
          <p:cNvPr id="26" name="Rectangle 25"/>
          <p:cNvSpPr/>
          <p:nvPr/>
        </p:nvSpPr>
        <p:spPr>
          <a:xfrm>
            <a:off x="6420604" y="2951309"/>
            <a:ext cx="5317510" cy="2031325"/>
          </a:xfrm>
          <a:prstGeom prst="rect">
            <a:avLst/>
          </a:prstGeom>
        </p:spPr>
        <p:txBody>
          <a:bodyPr wrap="square">
            <a:spAutoFit/>
          </a:bodyPr>
          <a:lstStyle/>
          <a:p>
            <a:pPr algn="just"/>
            <a:r>
              <a:rPr lang="hr-HR" dirty="0">
                <a:latin typeface="ClanPro-Book" panose="020B0604020101020102"/>
              </a:rPr>
              <a:t>Pad ukupnog mjesečnog fonda radnih sati mora biti povezan s određenim privremenim poremećajima u proizvodno-poslovnom procesu. </a:t>
            </a:r>
          </a:p>
          <a:p>
            <a:pPr algn="just"/>
            <a:r>
              <a:rPr lang="hr-HR" dirty="0">
                <a:latin typeface="ClanPro-Book" panose="020B0604020101020102"/>
              </a:rPr>
              <a:t>Navedena povezanost dokazuje se ostvarenim padom prihoda/primitaka u svakom mjesecu za koji se traži potpora od najmanje </a:t>
            </a:r>
            <a:r>
              <a:rPr lang="hr-HR" b="1" u="sng" dirty="0">
                <a:latin typeface="ClanPro-Book" panose="020B0604020101020102"/>
              </a:rPr>
              <a:t>20% </a:t>
            </a:r>
            <a:r>
              <a:rPr lang="hr-HR" dirty="0">
                <a:latin typeface="ClanPro-Book" panose="020B0604020101020102"/>
              </a:rPr>
              <a:t>u odnosu na isti mjesec 2024. godine.</a:t>
            </a:r>
          </a:p>
        </p:txBody>
      </p:sp>
    </p:spTree>
    <p:extLst>
      <p:ext uri="{BB962C8B-B14F-4D97-AF65-F5344CB8AC3E}">
        <p14:creationId xmlns:p14="http://schemas.microsoft.com/office/powerpoint/2010/main" val="407411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P spid="18" grpId="0"/>
      <p:bldP spid="19"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2A899-F142-E6EA-14FA-E0FAF46378E5}"/>
            </a:ext>
          </a:extLst>
        </p:cNvPr>
        <p:cNvGrpSpPr/>
        <p:nvPr/>
      </p:nvGrpSpPr>
      <p:grpSpPr>
        <a:xfrm>
          <a:off x="0" y="0"/>
          <a:ext cx="0" cy="0"/>
          <a:chOff x="0" y="0"/>
          <a:chExt cx="0" cy="0"/>
        </a:xfrm>
      </p:grpSpPr>
      <p:pic>
        <p:nvPicPr>
          <p:cNvPr id="3" name="Graphic 2" descr="Bullseye outline">
            <a:extLst>
              <a:ext uri="{FF2B5EF4-FFF2-40B4-BE49-F238E27FC236}">
                <a16:creationId xmlns:a16="http://schemas.microsoft.com/office/drawing/2014/main" id="{402FA317-DD4F-91D3-31BC-EB1143281C8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08035" y="745154"/>
            <a:ext cx="747344" cy="747344"/>
          </a:xfrm>
          <a:prstGeom prst="rect">
            <a:avLst/>
          </a:prstGeom>
        </p:spPr>
      </p:pic>
      <p:sp>
        <p:nvSpPr>
          <p:cNvPr id="7" name="TextBox 6">
            <a:extLst>
              <a:ext uri="{FF2B5EF4-FFF2-40B4-BE49-F238E27FC236}">
                <a16:creationId xmlns:a16="http://schemas.microsoft.com/office/drawing/2014/main" id="{B84570AE-151D-E208-CE65-A834906DAAEE}"/>
              </a:ext>
            </a:extLst>
          </p:cNvPr>
          <p:cNvSpPr txBox="1"/>
          <p:nvPr/>
        </p:nvSpPr>
        <p:spPr>
          <a:xfrm>
            <a:off x="6399790" y="467365"/>
            <a:ext cx="5308508" cy="1025922"/>
          </a:xfrm>
          <a:prstGeom prst="rect">
            <a:avLst/>
          </a:prstGeom>
          <a:noFill/>
        </p:spPr>
        <p:txBody>
          <a:bodyPr wrap="square">
            <a:spAutoFit/>
          </a:bodyPr>
          <a:lstStyle/>
          <a:p>
            <a:pPr algn="just">
              <a:spcAft>
                <a:spcPts val="800"/>
              </a:spcAft>
            </a:pP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poticati </a:t>
            </a:r>
            <a:r>
              <a:rPr kumimoji="0" lang="hr-HR" b="1"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povratak aktivnog radnog stanovništva</a:t>
            </a:r>
            <a:r>
              <a:rPr kumimoji="0" lang="hr-HR" b="1" i="0" u="none" strike="noStrike" kern="0" cap="none" spc="0" normalizeH="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 </a:t>
            </a:r>
            <a:endParaRPr lang="hr-HR" b="1" kern="0" dirty="0">
              <a:solidFill>
                <a:prstClr val="black"/>
              </a:solidFill>
              <a:latin typeface="ClanPro-Book" panose="020B0604020101020102"/>
              <a:ea typeface="ADLaM Display" panose="020F0502020204030204" pitchFamily="2" charset="0"/>
              <a:cs typeface="Times New Roman" panose="02020603050405020304" pitchFamily="18" charset="0"/>
              <a:sym typeface="Arial"/>
            </a:endParaRPr>
          </a:p>
          <a:p>
            <a:pPr algn="just">
              <a:spcAft>
                <a:spcPts val="800"/>
              </a:spcAft>
            </a:pPr>
            <a:r>
              <a:rPr kumimoji="0" lang="hr-HR" b="1"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osnažiti gospodarsku aktivnost </a:t>
            </a: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i </a:t>
            </a:r>
            <a:r>
              <a:rPr kumimoji="0" lang="hr-HR" b="1"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raspon djelatnosti</a:t>
            </a: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 u većem dijelu Hrvatske</a:t>
            </a:r>
          </a:p>
        </p:txBody>
      </p:sp>
      <p:pic>
        <p:nvPicPr>
          <p:cNvPr id="10" name="Graphic 9" descr="Target Audience outline">
            <a:extLst>
              <a:ext uri="{FF2B5EF4-FFF2-40B4-BE49-F238E27FC236}">
                <a16:creationId xmlns:a16="http://schemas.microsoft.com/office/drawing/2014/main" id="{C1823846-B88B-9148-1879-FFDF2B33010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18685" y="2881984"/>
            <a:ext cx="747344" cy="747344"/>
          </a:xfrm>
          <a:prstGeom prst="rect">
            <a:avLst/>
          </a:prstGeom>
        </p:spPr>
      </p:pic>
      <p:sp>
        <p:nvSpPr>
          <p:cNvPr id="11" name="TextBox 10">
            <a:extLst>
              <a:ext uri="{FF2B5EF4-FFF2-40B4-BE49-F238E27FC236}">
                <a16:creationId xmlns:a16="http://schemas.microsoft.com/office/drawing/2014/main" id="{CD2819EE-DBD8-86E8-0175-23F18BA489CB}"/>
              </a:ext>
            </a:extLst>
          </p:cNvPr>
          <p:cNvSpPr txBox="1"/>
          <p:nvPr/>
        </p:nvSpPr>
        <p:spPr>
          <a:xfrm>
            <a:off x="6340828" y="1668390"/>
            <a:ext cx="5367469" cy="3724096"/>
          </a:xfrm>
          <a:prstGeom prst="rect">
            <a:avLst/>
          </a:prstGeom>
          <a:noFill/>
        </p:spPr>
        <p:txBody>
          <a:bodyPr wrap="square">
            <a:spAutoFit/>
          </a:bodyPr>
          <a:lstStyle/>
          <a:p>
            <a:pPr marL="285750" indent="-285750" algn="just">
              <a:spcAft>
                <a:spcPts val="800"/>
              </a:spcAft>
              <a:buClr>
                <a:srgbClr val="2794BF"/>
              </a:buClr>
              <a:buFont typeface="Wingdings" panose="05000000000000000000" pitchFamily="2" charset="2"/>
              <a:buChar char="§"/>
            </a:pP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hrvatski državljani povratnici do 60</a:t>
            </a:r>
            <a:r>
              <a:rPr kumimoji="0" lang="hr-HR" i="0" u="none" strike="noStrike" kern="0" cap="none" spc="0" normalizeH="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 godina iz država EGP, </a:t>
            </a:r>
            <a:r>
              <a:rPr lang="hr-HR" kern="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Švicarske Konfederacije i Ujedinjenog  Kraljevstva Velike Britanije i Sjeverne Irske, Sjeverne i Južne Amerike, Australije i Novog Zelanda </a:t>
            </a: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koji se na temelju prethodno stečenog radnog iskustva ili obrazovanja u inozemstvu nakon povratka u Hrvatsku samozapošljavaju, odnosno otvaraju svoj poslovni subjekt</a:t>
            </a:r>
          </a:p>
          <a:p>
            <a:pPr marL="285750" indent="-285750" algn="just">
              <a:spcAft>
                <a:spcPts val="800"/>
              </a:spcAft>
              <a:buClr>
                <a:srgbClr val="2794BF"/>
              </a:buClr>
              <a:buFont typeface="Wingdings" panose="05000000000000000000" pitchFamily="2" charset="2"/>
              <a:buChar char="§"/>
            </a:pPr>
            <a:r>
              <a:rPr lang="hr-HR" kern="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k</a:t>
            </a:r>
            <a:r>
              <a:rPr lang="hr-HR" kern="0" noProof="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orisnici potpore za samozapošljavanje koji se sele u područja RH nižeg indeksa razvijenosti</a:t>
            </a:r>
          </a:p>
          <a:p>
            <a:pPr marL="285750" indent="-285750" algn="just">
              <a:spcAft>
                <a:spcPts val="800"/>
              </a:spcAft>
              <a:buFont typeface="Wingdings" panose="05000000000000000000" pitchFamily="2" charset="2"/>
              <a:buChar char="§"/>
            </a:pPr>
            <a:endPar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endParaRPr>
          </a:p>
          <a:p>
            <a:pPr algn="just">
              <a:spcAft>
                <a:spcPts val="800"/>
              </a:spcAft>
            </a:pPr>
            <a:endPar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endParaRPr>
          </a:p>
        </p:txBody>
      </p:sp>
      <p:pic>
        <p:nvPicPr>
          <p:cNvPr id="14" name="Graphic 13" descr="Money outline">
            <a:extLst>
              <a:ext uri="{FF2B5EF4-FFF2-40B4-BE49-F238E27FC236}">
                <a16:creationId xmlns:a16="http://schemas.microsoft.com/office/drawing/2014/main" id="{C8558B95-E140-2ABF-5F8E-1F1C8C1DF1F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08035" y="5018814"/>
            <a:ext cx="747344" cy="747344"/>
          </a:xfrm>
          <a:prstGeom prst="rect">
            <a:avLst/>
          </a:prstGeom>
        </p:spPr>
      </p:pic>
      <p:sp>
        <p:nvSpPr>
          <p:cNvPr id="15" name="TextBox 14">
            <a:extLst>
              <a:ext uri="{FF2B5EF4-FFF2-40B4-BE49-F238E27FC236}">
                <a16:creationId xmlns:a16="http://schemas.microsoft.com/office/drawing/2014/main" id="{22421C97-A89D-F689-5466-A6CCD6E69FFC}"/>
              </a:ext>
            </a:extLst>
          </p:cNvPr>
          <p:cNvSpPr txBox="1"/>
          <p:nvPr/>
        </p:nvSpPr>
        <p:spPr>
          <a:xfrm>
            <a:off x="6395494" y="5063401"/>
            <a:ext cx="5258135" cy="1405513"/>
          </a:xfrm>
          <a:prstGeom prst="rect">
            <a:avLst/>
          </a:prstGeom>
          <a:noFill/>
        </p:spPr>
        <p:txBody>
          <a:bodyPr wrap="square">
            <a:spAutoFit/>
          </a:bodyPr>
          <a:lstStyle/>
          <a:p>
            <a:pPr algn="just">
              <a:spcAft>
                <a:spcPts val="800"/>
              </a:spcAft>
            </a:pPr>
            <a:r>
              <a:rPr lang="hr-HR" kern="0" noProof="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Potpora za samozapošljavanje do 20.000 EUR (ako je primjenjivo) te:</a:t>
            </a:r>
            <a:endPar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endParaRPr>
          </a:p>
          <a:p>
            <a:pPr marL="285750" indent="-285750" algn="just">
              <a:spcAft>
                <a:spcPts val="800"/>
              </a:spcAft>
              <a:buClr>
                <a:srgbClr val="2794BF"/>
              </a:buClr>
              <a:buFont typeface="Wingdings" panose="05000000000000000000" pitchFamily="2" charset="2"/>
              <a:buChar char="§"/>
            </a:pPr>
            <a:r>
              <a:rPr kumimoji="0" lang="hr-HR" b="1"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3.500 € </a:t>
            </a:r>
            <a:r>
              <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rPr>
              <a:t>za internu mobilnost</a:t>
            </a:r>
          </a:p>
          <a:p>
            <a:pPr marL="285750" indent="-285750" algn="just">
              <a:spcAft>
                <a:spcPts val="800"/>
              </a:spcAft>
              <a:buClr>
                <a:srgbClr val="2794BF"/>
              </a:buClr>
              <a:buFont typeface="Wingdings" panose="05000000000000000000" pitchFamily="2" charset="2"/>
              <a:buChar char="§"/>
            </a:pPr>
            <a:r>
              <a:rPr lang="hr-HR" b="1" kern="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7.000 € </a:t>
            </a:r>
            <a:r>
              <a:rPr lang="hr-HR" kern="0" dirty="0">
                <a:solidFill>
                  <a:prstClr val="black"/>
                </a:solidFill>
                <a:latin typeface="ClanPro-Book" panose="020B0604020101020102"/>
                <a:ea typeface="ADLaM Display" panose="020F0502020204030204" pitchFamily="2" charset="0"/>
                <a:cs typeface="Times New Roman" panose="02020603050405020304" pitchFamily="18" charset="0"/>
                <a:sym typeface="Arial"/>
              </a:rPr>
              <a:t>za preseljenje iz inozemstva</a:t>
            </a:r>
            <a:endParaRPr kumimoji="0" lang="hr-HR" i="0" u="none" strike="noStrike" kern="0" cap="none" spc="0" normalizeH="0" baseline="0" noProof="0" dirty="0">
              <a:ln>
                <a:noFill/>
              </a:ln>
              <a:solidFill>
                <a:prstClr val="black"/>
              </a:solidFill>
              <a:effectLst/>
              <a:uLnTx/>
              <a:uFillTx/>
              <a:latin typeface="ClanPro-Book" panose="020B0604020101020102"/>
              <a:ea typeface="ADLaM Display" panose="020F0502020204030204" pitchFamily="2" charset="0"/>
              <a:cs typeface="Times New Roman" panose="02020603050405020304" pitchFamily="18" charset="0"/>
              <a:sym typeface="Arial"/>
            </a:endParaRPr>
          </a:p>
        </p:txBody>
      </p:sp>
      <p:sp>
        <p:nvSpPr>
          <p:cNvPr id="4" name="Title 3"/>
          <p:cNvSpPr>
            <a:spLocks noGrp="1"/>
          </p:cNvSpPr>
          <p:nvPr>
            <p:ph type="title"/>
          </p:nvPr>
        </p:nvSpPr>
        <p:spPr>
          <a:xfrm>
            <a:off x="465814" y="689345"/>
            <a:ext cx="4245451" cy="858963"/>
          </a:xfrm>
        </p:spPr>
        <p:txBody>
          <a:bodyPr>
            <a:normAutofit/>
          </a:bodyPr>
          <a:lstStyle/>
          <a:p>
            <a:pPr algn="ctr"/>
            <a:r>
              <a:rPr lang="hr-HR" sz="3600" b="1" dirty="0">
                <a:latin typeface="ClanPro-Bold" panose="020B0804020101020102"/>
              </a:rPr>
              <a:t>BIRAM HRVATSKU</a:t>
            </a:r>
          </a:p>
        </p:txBody>
      </p:sp>
      <p:pic>
        <p:nvPicPr>
          <p:cNvPr id="16" name="Picture Placeholder 8"/>
          <p:cNvPicPr>
            <a:picLocks noChangeAspect="1"/>
          </p:cNvPicPr>
          <p:nvPr/>
        </p:nvPicPr>
        <p:blipFill>
          <a:blip r:embed="rId8">
            <a:extLst>
              <a:ext uri="{28A0092B-C50C-407E-A947-70E740481C1C}">
                <a14:useLocalDpi xmlns:a14="http://schemas.microsoft.com/office/drawing/2010/main" val="0"/>
              </a:ext>
            </a:extLst>
          </a:blip>
          <a:srcRect t="7963" b="7963"/>
          <a:stretch>
            <a:fillRect/>
          </a:stretch>
        </p:blipFill>
        <p:spPr>
          <a:xfrm>
            <a:off x="465814" y="2252498"/>
            <a:ext cx="4245450" cy="2379032"/>
          </a:xfrm>
          <a:prstGeom prst="rect">
            <a:avLst/>
          </a:prstGeom>
        </p:spPr>
      </p:pic>
    </p:spTree>
    <p:extLst>
      <p:ext uri="{BB962C8B-B14F-4D97-AF65-F5344CB8AC3E}">
        <p14:creationId xmlns:p14="http://schemas.microsoft.com/office/powerpoint/2010/main" val="3258514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15619" y="616341"/>
            <a:ext cx="4343398" cy="1222398"/>
          </a:xfrm>
        </p:spPr>
        <p:txBody>
          <a:bodyPr>
            <a:normAutofit/>
          </a:bodyPr>
          <a:lstStyle/>
          <a:p>
            <a:r>
              <a:rPr lang="hr-HR" sz="3600" b="1" dirty="0">
                <a:latin typeface="ClanPro-Bold" panose="020B0804020101020102"/>
              </a:rPr>
              <a:t>POTPORA ZA USAVRŠAVANJE</a:t>
            </a:r>
          </a:p>
        </p:txBody>
      </p:sp>
      <p:sp>
        <p:nvSpPr>
          <p:cNvPr id="6" name="TextBox 5">
            <a:extLst>
              <a:ext uri="{FF2B5EF4-FFF2-40B4-BE49-F238E27FC236}">
                <a16:creationId xmlns:a16="http://schemas.microsoft.com/office/drawing/2014/main" id="{7A200ED1-226A-37A6-C9CB-ECC5B871299A}"/>
              </a:ext>
            </a:extLst>
          </p:cNvPr>
          <p:cNvSpPr txBox="1"/>
          <p:nvPr/>
        </p:nvSpPr>
        <p:spPr>
          <a:xfrm>
            <a:off x="5338354" y="0"/>
            <a:ext cx="6853647" cy="7617470"/>
          </a:xfrm>
          <a:prstGeom prst="rect">
            <a:avLst/>
          </a:prstGeom>
          <a:noFill/>
        </p:spPr>
        <p:txBody>
          <a:bodyPr wrap="square">
            <a:spAutoFit/>
          </a:bodyPr>
          <a:lstStyle/>
          <a:p>
            <a:pPr defTabSz="259738">
              <a:lnSpc>
                <a:spcPct val="100000"/>
              </a:lnSpc>
              <a:spcBef>
                <a:spcPts val="300"/>
              </a:spcBef>
              <a:buClrTx/>
              <a:tabLst>
                <a:tab pos="259200" algn="l"/>
                <a:tab pos="331200" algn="l"/>
                <a:tab pos="439200" algn="l"/>
                <a:tab pos="540000" algn="l"/>
              </a:tabLst>
            </a:pPr>
            <a:r>
              <a:rPr lang="hr-HR" sz="1500" b="1" dirty="0">
                <a:latin typeface="ClanPro-Book" panose="020B0604020101020102"/>
              </a:rPr>
              <a:t>Polaznici</a:t>
            </a:r>
          </a:p>
          <a:p>
            <a:pPr defTabSz="259738">
              <a:lnSpc>
                <a:spcPct val="100000"/>
              </a:lnSpc>
              <a:spcBef>
                <a:spcPts val="300"/>
              </a:spcBef>
              <a:buClrTx/>
              <a:tabLst>
                <a:tab pos="259200" algn="l"/>
                <a:tab pos="331200" algn="l"/>
                <a:tab pos="439200" algn="l"/>
                <a:tab pos="540000" algn="l"/>
              </a:tabLst>
            </a:pPr>
            <a:r>
              <a:rPr lang="hr-HR" sz="1500" b="1" dirty="0">
                <a:latin typeface="ClanPro-Book" panose="020B0604020101020102"/>
              </a:rPr>
              <a:t>- zaposlenici</a:t>
            </a:r>
            <a:r>
              <a:rPr lang="hr-HR" sz="1500" dirty="0">
                <a:latin typeface="ClanPro-Book" panose="020B0604020101020102"/>
              </a:rPr>
              <a:t> na puno i neodređeno</a:t>
            </a:r>
          </a:p>
          <a:p>
            <a:pPr defTabSz="259738">
              <a:lnSpc>
                <a:spcPct val="100000"/>
              </a:lnSpc>
              <a:spcBef>
                <a:spcPts val="300"/>
              </a:spcBef>
              <a:buClrTx/>
              <a:tabLst>
                <a:tab pos="259200" algn="l"/>
                <a:tab pos="331200" algn="l"/>
                <a:tab pos="439200" algn="l"/>
                <a:tab pos="540000" algn="l"/>
              </a:tabLst>
            </a:pPr>
            <a:r>
              <a:rPr lang="hr-HR" sz="1500" dirty="0">
                <a:latin typeface="ClanPro-Book" panose="020B0604020101020102"/>
              </a:rPr>
              <a:t>- ne nositelj obrta, člana trgovačkog društva ili druge pravne osobe te osobe osnovane na temelju posebnog propisa, ni za člana ili predsjednika uprave, odnosno za izvršne direktore, ako su organi dioničkog društva ustrojeni monistički, prokuriste, niti za članove koji osobno vode poslove društava osoba)</a:t>
            </a:r>
          </a:p>
          <a:p>
            <a:pPr defTabSz="259738">
              <a:lnSpc>
                <a:spcPct val="100000"/>
              </a:lnSpc>
              <a:spcBef>
                <a:spcPts val="300"/>
              </a:spcBef>
              <a:buClrTx/>
              <a:tabLst>
                <a:tab pos="259200" algn="l"/>
                <a:tab pos="331200" algn="l"/>
                <a:tab pos="439200" algn="l"/>
                <a:tab pos="540000" algn="l"/>
              </a:tabLst>
            </a:pPr>
            <a:endParaRPr lang="hr-HR" sz="1500" b="1" dirty="0">
              <a:latin typeface="ClanPro-Book" panose="020B0604020101020102"/>
            </a:endParaRPr>
          </a:p>
          <a:p>
            <a:pPr defTabSz="259738">
              <a:lnSpc>
                <a:spcPct val="100000"/>
              </a:lnSpc>
              <a:spcBef>
                <a:spcPts val="300"/>
              </a:spcBef>
              <a:buClrTx/>
              <a:tabLst>
                <a:tab pos="259200" algn="l"/>
                <a:tab pos="331200" algn="l"/>
                <a:tab pos="439200" algn="l"/>
                <a:tab pos="540000" algn="l"/>
              </a:tabLst>
            </a:pPr>
            <a:r>
              <a:rPr lang="hr-HR" sz="1500" b="1" dirty="0">
                <a:latin typeface="ClanPro-Book" panose="020B0604020101020102"/>
              </a:rPr>
              <a:t>- cilj</a:t>
            </a:r>
            <a:r>
              <a:rPr lang="hr-HR" sz="1500" dirty="0">
                <a:latin typeface="ClanPro-Book" panose="020B0604020101020102"/>
              </a:rPr>
              <a:t> – povećanje učinkovitosti ili zadržavanje radnog mjesta; </a:t>
            </a:r>
            <a:r>
              <a:rPr lang="hr-HR" sz="1500" b="1" dirty="0">
                <a:latin typeface="ClanPro-Book" panose="020B0604020101020102"/>
              </a:rPr>
              <a:t>mora biti neophodan</a:t>
            </a:r>
          </a:p>
          <a:p>
            <a:pPr defTabSz="259738">
              <a:lnSpc>
                <a:spcPct val="100000"/>
              </a:lnSpc>
              <a:spcBef>
                <a:spcPts val="300"/>
              </a:spcBef>
              <a:buClrTx/>
              <a:tabLst>
                <a:tab pos="259200" algn="l"/>
                <a:tab pos="331200" algn="l"/>
                <a:tab pos="439200" algn="l"/>
                <a:tab pos="540000" algn="l"/>
              </a:tabLst>
            </a:pPr>
            <a:r>
              <a:rPr lang="hr-HR" sz="1500" dirty="0">
                <a:latin typeface="ClanPro-Book" panose="020B0604020101020102"/>
              </a:rPr>
              <a:t>- trajanje i obaveza – do 6 mj. i zadržavanje još tolikom trajanju</a:t>
            </a:r>
          </a:p>
          <a:p>
            <a:endParaRPr lang="hr-HR" sz="1500" dirty="0">
              <a:latin typeface="ClanPro-Book" panose="020B0604020101020102"/>
            </a:endParaRPr>
          </a:p>
          <a:p>
            <a:pPr>
              <a:buClrTx/>
            </a:pPr>
            <a:r>
              <a:rPr lang="hr-HR" sz="1500" b="1" dirty="0">
                <a:latin typeface="ClanPro-Book" panose="020B0604020101020102"/>
              </a:rPr>
              <a:t>HZZ snosi poslodavcima</a:t>
            </a:r>
          </a:p>
          <a:p>
            <a:pPr lvl="1">
              <a:lnSpc>
                <a:spcPct val="100000"/>
              </a:lnSpc>
              <a:spcBef>
                <a:spcPts val="0"/>
              </a:spcBef>
              <a:buClrTx/>
            </a:pPr>
            <a:r>
              <a:rPr lang="hr-HR" sz="1500" dirty="0">
                <a:latin typeface="ClanPro-Book" panose="020B0604020101020102"/>
              </a:rPr>
              <a:t>50% velikim</a:t>
            </a:r>
          </a:p>
          <a:p>
            <a:pPr lvl="1">
              <a:lnSpc>
                <a:spcPct val="100000"/>
              </a:lnSpc>
              <a:spcBef>
                <a:spcPts val="0"/>
              </a:spcBef>
              <a:buClrTx/>
            </a:pPr>
            <a:r>
              <a:rPr lang="hr-HR" sz="1500" dirty="0">
                <a:latin typeface="ClanPro-Book" panose="020B0604020101020102"/>
              </a:rPr>
              <a:t>60% srednjim </a:t>
            </a:r>
          </a:p>
          <a:p>
            <a:pPr lvl="1">
              <a:lnSpc>
                <a:spcPct val="100000"/>
              </a:lnSpc>
              <a:spcBef>
                <a:spcPts val="0"/>
              </a:spcBef>
              <a:buClrTx/>
            </a:pPr>
            <a:r>
              <a:rPr lang="hr-HR" sz="1500" dirty="0">
                <a:latin typeface="ClanPro-Book" panose="020B0604020101020102"/>
              </a:rPr>
              <a:t>70% malim</a:t>
            </a:r>
          </a:p>
          <a:p>
            <a:r>
              <a:rPr lang="hr-HR" sz="1500" dirty="0">
                <a:solidFill>
                  <a:srgbClr val="0070C0"/>
                </a:solidFill>
                <a:latin typeface="ClanPro-Book" panose="020B0604020101020102"/>
              </a:rPr>
              <a:t>(</a:t>
            </a:r>
            <a:r>
              <a:rPr lang="en-US" sz="1500" dirty="0" err="1">
                <a:solidFill>
                  <a:srgbClr val="0070C0"/>
                </a:solidFill>
              </a:rPr>
              <a:t>bankovni</a:t>
            </a:r>
            <a:r>
              <a:rPr lang="en-US" sz="1500" dirty="0">
                <a:solidFill>
                  <a:srgbClr val="0070C0"/>
                </a:solidFill>
              </a:rPr>
              <a:t> </a:t>
            </a:r>
            <a:r>
              <a:rPr lang="en-US" sz="1500" dirty="0" err="1">
                <a:solidFill>
                  <a:srgbClr val="0070C0"/>
                </a:solidFill>
              </a:rPr>
              <a:t>izvodi</a:t>
            </a:r>
            <a:r>
              <a:rPr lang="en-US" sz="1500" dirty="0">
                <a:solidFill>
                  <a:srgbClr val="0070C0"/>
                </a:solidFill>
              </a:rPr>
              <a:t> </a:t>
            </a:r>
            <a:r>
              <a:rPr lang="en-US" sz="1500" dirty="0" err="1">
                <a:solidFill>
                  <a:srgbClr val="0070C0"/>
                </a:solidFill>
              </a:rPr>
              <a:t>kojima</a:t>
            </a:r>
            <a:r>
              <a:rPr lang="en-US" sz="1500" dirty="0">
                <a:solidFill>
                  <a:srgbClr val="0070C0"/>
                </a:solidFill>
              </a:rPr>
              <a:t> se </a:t>
            </a:r>
            <a:r>
              <a:rPr lang="en-US" sz="1500" dirty="0" err="1">
                <a:solidFill>
                  <a:srgbClr val="0070C0"/>
                </a:solidFill>
              </a:rPr>
              <a:t>dokazuje</a:t>
            </a:r>
            <a:r>
              <a:rPr lang="en-US" sz="1500" dirty="0">
                <a:solidFill>
                  <a:srgbClr val="0070C0"/>
                </a:solidFill>
              </a:rPr>
              <a:t> da je </a:t>
            </a:r>
            <a:r>
              <a:rPr lang="en-US" sz="1500" dirty="0" err="1">
                <a:solidFill>
                  <a:srgbClr val="0070C0"/>
                </a:solidFill>
              </a:rPr>
              <a:t>plaćanje</a:t>
            </a:r>
            <a:r>
              <a:rPr lang="en-US" sz="1500" dirty="0">
                <a:solidFill>
                  <a:srgbClr val="0070C0"/>
                </a:solidFill>
              </a:rPr>
              <a:t> </a:t>
            </a:r>
            <a:r>
              <a:rPr lang="en-US" sz="1500" dirty="0" err="1">
                <a:solidFill>
                  <a:srgbClr val="0070C0"/>
                </a:solidFill>
              </a:rPr>
              <a:t>izvršeno</a:t>
            </a:r>
            <a:r>
              <a:rPr lang="en-US" sz="1500" dirty="0">
                <a:solidFill>
                  <a:srgbClr val="0070C0"/>
                </a:solidFill>
              </a:rPr>
              <a:t> i to u </a:t>
            </a:r>
            <a:r>
              <a:rPr lang="en-US" sz="1500" dirty="0" err="1">
                <a:solidFill>
                  <a:srgbClr val="0070C0"/>
                </a:solidFill>
              </a:rPr>
              <a:t>cijelosti</a:t>
            </a:r>
            <a:r>
              <a:rPr lang="en-US" sz="1500" dirty="0">
                <a:solidFill>
                  <a:srgbClr val="0070C0"/>
                </a:solidFill>
              </a:rPr>
              <a:t>, a ne </a:t>
            </a:r>
            <a:r>
              <a:rPr lang="en-US" sz="1500" dirty="0" err="1">
                <a:solidFill>
                  <a:srgbClr val="0070C0"/>
                </a:solidFill>
              </a:rPr>
              <a:t>samo</a:t>
            </a:r>
            <a:r>
              <a:rPr lang="en-US" sz="1500" dirty="0">
                <a:solidFill>
                  <a:srgbClr val="0070C0"/>
                </a:solidFill>
              </a:rPr>
              <a:t> </a:t>
            </a:r>
            <a:r>
              <a:rPr lang="en-US" sz="1500" dirty="0" err="1">
                <a:solidFill>
                  <a:srgbClr val="0070C0"/>
                </a:solidFill>
              </a:rPr>
              <a:t>sufinancirani</a:t>
            </a:r>
            <a:r>
              <a:rPr lang="en-US" sz="1500" dirty="0">
                <a:solidFill>
                  <a:srgbClr val="0070C0"/>
                </a:solidFill>
              </a:rPr>
              <a:t> </a:t>
            </a:r>
            <a:r>
              <a:rPr lang="en-US" sz="1500" dirty="0" err="1">
                <a:solidFill>
                  <a:srgbClr val="0070C0"/>
                </a:solidFill>
              </a:rPr>
              <a:t>dio</a:t>
            </a:r>
            <a:r>
              <a:rPr lang="hr-HR" sz="1500" dirty="0">
                <a:solidFill>
                  <a:srgbClr val="0070C0"/>
                </a:solidFill>
                <a:latin typeface="ClanPro-Book" panose="020B0604020101020102"/>
              </a:rPr>
              <a:t>)</a:t>
            </a:r>
          </a:p>
          <a:p>
            <a:endParaRPr lang="hr-HR" sz="1500" dirty="0">
              <a:latin typeface="ClanPro-Book" panose="020B0604020101020102"/>
            </a:endParaRPr>
          </a:p>
          <a:p>
            <a:r>
              <a:rPr lang="hr-HR" sz="1500" b="1" dirty="0">
                <a:latin typeface="ClanPro-Book" panose="020B0604020101020102"/>
              </a:rPr>
              <a:t>Ne može se financirati</a:t>
            </a:r>
          </a:p>
          <a:p>
            <a:pPr marL="285750" indent="-285750">
              <a:buFont typeface="Arial" panose="020B0604020202020204" pitchFamily="34" charset="0"/>
              <a:buChar char="•"/>
            </a:pPr>
            <a:r>
              <a:rPr lang="hr-HR" sz="1500" dirty="0">
                <a:latin typeface="ClanPro-Book" panose="020B0604020101020102"/>
              </a:rPr>
              <a:t>poslodavcima koji su u </a:t>
            </a:r>
            <a:r>
              <a:rPr lang="hr-HR" sz="1500" u="sng" dirty="0">
                <a:latin typeface="ClanPro-Book" panose="020B0604020101020102"/>
              </a:rPr>
              <a:t>poteškoćama</a:t>
            </a:r>
          </a:p>
          <a:p>
            <a:pPr marL="285750" indent="-285750">
              <a:buFont typeface="Arial" panose="020B0604020202020204" pitchFamily="34" charset="0"/>
              <a:buChar char="•"/>
            </a:pPr>
            <a:r>
              <a:rPr lang="hr-HR" sz="1500" dirty="0">
                <a:latin typeface="ClanPro-Book" panose="020B0604020101020102"/>
              </a:rPr>
              <a:t>za </a:t>
            </a:r>
            <a:r>
              <a:rPr lang="hr-HR" sz="1500" u="sng" dirty="0">
                <a:latin typeface="ClanPro-Book" panose="020B0604020101020102"/>
              </a:rPr>
              <a:t>prenosive vještine </a:t>
            </a:r>
            <a:r>
              <a:rPr lang="hr-HR" sz="1500" dirty="0">
                <a:latin typeface="ClanPro-Book" panose="020B0604020101020102"/>
              </a:rPr>
              <a:t>koje nisu usko vezane uz određeno zanimanje (komunikacijske vještine, organizacijske vještine, osnovna primjena informatičkih alata, učenje stranih jezika i sl.)</a:t>
            </a:r>
          </a:p>
          <a:p>
            <a:pPr marL="285750" indent="-285750">
              <a:buFont typeface="Arial" panose="020B0604020202020204" pitchFamily="34" charset="0"/>
              <a:buChar char="•"/>
            </a:pPr>
            <a:r>
              <a:rPr lang="hr-HR" sz="1500" dirty="0">
                <a:latin typeface="ClanPro-Book" panose="020B0604020101020102"/>
              </a:rPr>
              <a:t>radi usklađivanja sa </a:t>
            </a:r>
            <a:r>
              <a:rPr lang="hr-HR" sz="1500" u="sng" dirty="0">
                <a:latin typeface="ClanPro-Book" panose="020B0604020101020102"/>
              </a:rPr>
              <a:t>zakonskim i </a:t>
            </a:r>
            <a:r>
              <a:rPr lang="hr-HR" sz="1500" u="sng" dirty="0" err="1">
                <a:latin typeface="ClanPro-Book" panose="020B0604020101020102"/>
              </a:rPr>
              <a:t>podzakonskim</a:t>
            </a:r>
            <a:r>
              <a:rPr lang="hr-HR" sz="1500" u="sng" dirty="0">
                <a:latin typeface="ClanPro-Book" panose="020B0604020101020102"/>
              </a:rPr>
              <a:t> </a:t>
            </a:r>
            <a:r>
              <a:rPr lang="hr-HR" sz="1500" dirty="0">
                <a:latin typeface="ClanPro-Book" panose="020B0604020101020102"/>
              </a:rPr>
              <a:t>aktima (npr. zaštita na radu)</a:t>
            </a:r>
          </a:p>
          <a:p>
            <a:pPr marL="285750" indent="-285750">
              <a:buFont typeface="Arial" panose="020B0604020202020204" pitchFamily="34" charset="0"/>
              <a:buChar char="•"/>
            </a:pPr>
            <a:r>
              <a:rPr lang="hr-HR" sz="1500" dirty="0">
                <a:latin typeface="ClanPro-Book" panose="020B0604020101020102"/>
              </a:rPr>
              <a:t>kao neformalni ako se provode kao </a:t>
            </a:r>
            <a:r>
              <a:rPr lang="hr-HR" sz="1500" u="sng" dirty="0">
                <a:latin typeface="ClanPro-Book" panose="020B0604020101020102"/>
              </a:rPr>
              <a:t>formalni</a:t>
            </a:r>
            <a:r>
              <a:rPr lang="hr-HR" sz="1500" dirty="0">
                <a:latin typeface="ClanPro-Book" panose="020B0604020101020102"/>
              </a:rPr>
              <a:t> u sustavu obrazovanja odraslih</a:t>
            </a:r>
          </a:p>
          <a:p>
            <a:pPr marL="285750" indent="-285750">
              <a:buFont typeface="Arial" panose="020B0604020202020204" pitchFamily="34" charset="0"/>
              <a:buChar char="•"/>
            </a:pPr>
            <a:r>
              <a:rPr lang="hr-HR" sz="1500" dirty="0">
                <a:latin typeface="ClanPro-Book" panose="020B0604020101020102"/>
              </a:rPr>
              <a:t>koji su (su)financirana </a:t>
            </a:r>
            <a:r>
              <a:rPr lang="hr-HR" sz="1500" u="sng" dirty="0">
                <a:latin typeface="ClanPro-Book" panose="020B0604020101020102"/>
              </a:rPr>
              <a:t>vaučerom ili su besplatna</a:t>
            </a:r>
          </a:p>
          <a:p>
            <a:endParaRPr lang="hr-HR" sz="1500" dirty="0">
              <a:latin typeface="ClanPro-Book" panose="020B0604020101020102"/>
            </a:endParaRPr>
          </a:p>
          <a:p>
            <a:pPr marL="1200150" lvl="2" indent="-285750">
              <a:buFont typeface="Arial" panose="020B0604020202020204" pitchFamily="34" charset="0"/>
              <a:buChar char="•"/>
            </a:pPr>
            <a:r>
              <a:rPr lang="hr-HR" sz="1500" dirty="0">
                <a:latin typeface="ClanPro-Book" panose="020B0604020101020102"/>
              </a:rPr>
              <a:t>za radnike koji su završili obrazovanje kroz sustav vaučera</a:t>
            </a:r>
          </a:p>
          <a:p>
            <a:pPr marL="1200150" lvl="2" indent="-285750">
              <a:buFont typeface="Arial" panose="020B0604020202020204" pitchFamily="34" charset="0"/>
              <a:buChar char="•"/>
            </a:pPr>
            <a:r>
              <a:rPr lang="hr-HR" sz="1500" dirty="0">
                <a:latin typeface="ClanPro-Book" panose="020B0604020101020102"/>
              </a:rPr>
              <a:t>za strane radnike osim za one koji su na stalnom boravku ili dugotrajnom boravištu</a:t>
            </a:r>
          </a:p>
          <a:p>
            <a:pPr marL="285750" indent="-285750">
              <a:buFontTx/>
              <a:buChar char="-"/>
            </a:pPr>
            <a:endParaRPr lang="hr-HR" sz="1400" dirty="0"/>
          </a:p>
          <a:p>
            <a:pPr lvl="0">
              <a:buClrTx/>
            </a:pPr>
            <a:endParaRPr lang="hr-HR" sz="1500" dirty="0"/>
          </a:p>
          <a:p>
            <a:pPr lvl="0">
              <a:buClrTx/>
            </a:pPr>
            <a:endParaRPr lang="hr-HR" sz="1500" dirty="0"/>
          </a:p>
        </p:txBody>
      </p:sp>
      <p:pic>
        <p:nvPicPr>
          <p:cNvPr id="17" name="Picture Placeholder 5"/>
          <p:cNvPicPr>
            <a:picLocks noChangeAspect="1"/>
          </p:cNvPicPr>
          <p:nvPr/>
        </p:nvPicPr>
        <p:blipFill>
          <a:blip r:embed="rId3">
            <a:extLst>
              <a:ext uri="{28A0092B-C50C-407E-A947-70E740481C1C}">
                <a14:useLocalDpi xmlns:a14="http://schemas.microsoft.com/office/drawing/2010/main" val="0"/>
              </a:ext>
            </a:extLst>
          </a:blip>
          <a:srcRect t="10515" b="10515"/>
          <a:stretch>
            <a:fillRect/>
          </a:stretch>
        </p:blipFill>
        <p:spPr>
          <a:xfrm>
            <a:off x="882432" y="2143718"/>
            <a:ext cx="2968488" cy="3516279"/>
          </a:xfrm>
          <a:prstGeom prst="rect">
            <a:avLst/>
          </a:prstGeom>
        </p:spPr>
      </p:pic>
    </p:spTree>
    <p:extLst>
      <p:ext uri="{BB962C8B-B14F-4D97-AF65-F5344CB8AC3E}">
        <p14:creationId xmlns:p14="http://schemas.microsoft.com/office/powerpoint/2010/main" val="1955576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15619" y="616341"/>
            <a:ext cx="4343398" cy="1222398"/>
          </a:xfrm>
        </p:spPr>
        <p:txBody>
          <a:bodyPr>
            <a:normAutofit/>
          </a:bodyPr>
          <a:lstStyle/>
          <a:p>
            <a:r>
              <a:rPr lang="hr-HR" sz="3600" b="1" dirty="0">
                <a:latin typeface="ClanPro-Bold" panose="020B0804020101020102"/>
              </a:rPr>
              <a:t>POTPORA ZA USAVRŠAVANJE</a:t>
            </a:r>
          </a:p>
        </p:txBody>
      </p:sp>
      <p:sp>
        <p:nvSpPr>
          <p:cNvPr id="6" name="TextBox 5">
            <a:extLst>
              <a:ext uri="{FF2B5EF4-FFF2-40B4-BE49-F238E27FC236}">
                <a16:creationId xmlns:a16="http://schemas.microsoft.com/office/drawing/2014/main" id="{7A200ED1-226A-37A6-C9CB-ECC5B871299A}"/>
              </a:ext>
            </a:extLst>
          </p:cNvPr>
          <p:cNvSpPr txBox="1"/>
          <p:nvPr/>
        </p:nvSpPr>
        <p:spPr>
          <a:xfrm>
            <a:off x="5364479" y="0"/>
            <a:ext cx="6827521" cy="6394058"/>
          </a:xfrm>
          <a:prstGeom prst="rect">
            <a:avLst/>
          </a:prstGeom>
          <a:noFill/>
        </p:spPr>
        <p:txBody>
          <a:bodyPr wrap="square">
            <a:spAutoFit/>
          </a:bodyPr>
          <a:lstStyle/>
          <a:p>
            <a:pPr lvl="0">
              <a:buClrTx/>
              <a:buFont typeface="+mj-lt"/>
              <a:buAutoNum type="alphaLcParenR"/>
            </a:pPr>
            <a:r>
              <a:rPr lang="hr-HR" sz="1400" b="1" dirty="0">
                <a:latin typeface="ClanPro-Book" panose="020B0604020101020102"/>
              </a:rPr>
              <a:t> FORMALNI programi </a:t>
            </a:r>
          </a:p>
          <a:p>
            <a:pPr lvl="0">
              <a:buClrTx/>
            </a:pPr>
            <a:r>
              <a:rPr lang="hr-HR" sz="1400" dirty="0">
                <a:latin typeface="ClanPro-Book" panose="020B0604020101020102"/>
              </a:rPr>
              <a:t>(javna isprava, ustanove za obrazovanje – uz suglasnost Min. obrazovanja ili drugih državnih tijela)</a:t>
            </a:r>
            <a:endParaRPr lang="hr-HR" sz="1400" b="1" dirty="0">
              <a:latin typeface="ClanPro-Book" panose="020B0604020101020102"/>
            </a:endParaRPr>
          </a:p>
          <a:p>
            <a:pPr lvl="0">
              <a:buClrTx/>
            </a:pPr>
            <a:r>
              <a:rPr lang="hr-HR" sz="1400" dirty="0">
                <a:latin typeface="ClanPro-Book" panose="020B0604020101020102"/>
              </a:rPr>
              <a:t>- do 1.200 € po osobi </a:t>
            </a:r>
            <a:r>
              <a:rPr lang="pl-PL" sz="1400" dirty="0">
                <a:latin typeface="ClanPro-Book" panose="020B0604020101020102"/>
              </a:rPr>
              <a:t>do 20 </a:t>
            </a:r>
            <a:r>
              <a:rPr lang="hr-HR" sz="1400" dirty="0">
                <a:latin typeface="ClanPro-Book" panose="020B0604020101020102"/>
              </a:rPr>
              <a:t>polaznika</a:t>
            </a:r>
            <a:endParaRPr lang="pl-PL" sz="1400" dirty="0">
              <a:latin typeface="ClanPro-Book" panose="020B0604020101020102"/>
            </a:endParaRPr>
          </a:p>
          <a:p>
            <a:r>
              <a:rPr lang="hr-HR" sz="1400" dirty="0">
                <a:latin typeface="ClanPro-Book" panose="020B0604020101020102"/>
              </a:rPr>
              <a:t>- idućih 20 polaznika - 20 % manje po polazniku</a:t>
            </a:r>
          </a:p>
          <a:p>
            <a:pPr lvl="0">
              <a:buClrTx/>
            </a:pPr>
            <a:r>
              <a:rPr lang="hr-HR" sz="1400" dirty="0">
                <a:latin typeface="ClanPro-Book" panose="020B0604020101020102"/>
              </a:rPr>
              <a:t>- u to uključeni </a:t>
            </a:r>
            <a:r>
              <a:rPr lang="hr-HR" sz="1400" b="1" dirty="0">
                <a:latin typeface="ClanPro-Book" panose="020B0604020101020102"/>
              </a:rPr>
              <a:t>i putni trošak – javni prijevoz, i smještaj</a:t>
            </a:r>
            <a:r>
              <a:rPr lang="hr-HR" sz="1400" dirty="0">
                <a:latin typeface="ClanPro-Book" panose="020B0604020101020102"/>
              </a:rPr>
              <a:t> za OSI ako izvan prostora poslodavca</a:t>
            </a:r>
          </a:p>
          <a:p>
            <a:pPr lvl="0">
              <a:buClrTx/>
            </a:pPr>
            <a:endParaRPr lang="hr-HR" sz="1400" dirty="0">
              <a:latin typeface="ClanPro-Book" panose="020B0604020101020102"/>
            </a:endParaRPr>
          </a:p>
          <a:p>
            <a:endParaRPr lang="hr-HR" sz="1400" b="1" dirty="0">
              <a:latin typeface="ClanPro-Book" panose="020B0604020101020102"/>
            </a:endParaRPr>
          </a:p>
          <a:p>
            <a:r>
              <a:rPr lang="hr-HR" sz="1400" b="1" dirty="0">
                <a:latin typeface="ClanPro-Book" panose="020B0604020101020102"/>
              </a:rPr>
              <a:t>b) NEFORMALNI programi </a:t>
            </a:r>
            <a:r>
              <a:rPr lang="hr-HR" sz="1400" dirty="0">
                <a:latin typeface="ClanPro-Book" panose="020B0604020101020102"/>
              </a:rPr>
              <a:t>- minimalno </a:t>
            </a:r>
            <a:r>
              <a:rPr lang="hr-HR" sz="1400" b="1" dirty="0">
                <a:solidFill>
                  <a:srgbClr val="194696"/>
                </a:solidFill>
                <a:latin typeface="ClanPro-Book" panose="020B0604020101020102"/>
              </a:rPr>
              <a:t>10 polaznika!</a:t>
            </a:r>
          </a:p>
          <a:p>
            <a:r>
              <a:rPr lang="hr-HR" sz="1400" dirty="0">
                <a:latin typeface="ClanPro-Book" panose="020B0604020101020102"/>
              </a:rPr>
              <a:t>(uz suglasnost Min. za rad)</a:t>
            </a:r>
          </a:p>
          <a:p>
            <a:endParaRPr lang="hr-HR" sz="1400" b="1" dirty="0">
              <a:latin typeface="ClanPro-Book" panose="020B0604020101020102"/>
            </a:endParaRPr>
          </a:p>
          <a:p>
            <a:r>
              <a:rPr lang="hr-HR" sz="1400" b="1" dirty="0">
                <a:latin typeface="ClanPro-Book" panose="020B0604020101020102"/>
              </a:rPr>
              <a:t>Trošak sufinanciranja usluga za izradu programa </a:t>
            </a:r>
          </a:p>
          <a:p>
            <a:r>
              <a:rPr lang="hr-HR" sz="1400" dirty="0">
                <a:latin typeface="ClanPro-Book" panose="020B0604020101020102"/>
              </a:rPr>
              <a:t>do 3 000 € (razina visokog obrazovanja) ili do 2 000 € (razina srednjoškolskog obrazovanja)</a:t>
            </a:r>
          </a:p>
          <a:p>
            <a:pPr>
              <a:spcBef>
                <a:spcPts val="0"/>
              </a:spcBef>
              <a:buClrTx/>
            </a:pPr>
            <a:endParaRPr lang="hr-HR" sz="1400" dirty="0">
              <a:latin typeface="ClanPro-Book" panose="020B0604020101020102"/>
            </a:endParaRPr>
          </a:p>
          <a:p>
            <a:r>
              <a:rPr lang="hr-HR" sz="1400" b="1" dirty="0">
                <a:latin typeface="ClanPro-Book" panose="020B0604020101020102"/>
              </a:rPr>
              <a:t>Trošak sufinanciranja jednog ili više predavača po grupi za najmanje 10 polaznika </a:t>
            </a:r>
          </a:p>
          <a:p>
            <a:pPr>
              <a:spcBef>
                <a:spcPts val="0"/>
              </a:spcBef>
              <a:buClrTx/>
              <a:buAutoNum type="alphaLcParenR"/>
            </a:pPr>
            <a:r>
              <a:rPr lang="hr-HR" sz="1400" dirty="0">
                <a:latin typeface="ClanPro-Book" panose="020B0604020101020102"/>
              </a:rPr>
              <a:t> predavač zaposlen kod poslodavca </a:t>
            </a:r>
          </a:p>
          <a:p>
            <a:r>
              <a:rPr lang="hr-HR" sz="1400" dirty="0">
                <a:latin typeface="ClanPro-Book" panose="020B0604020101020102"/>
              </a:rPr>
              <a:t>b) vanjski predavač </a:t>
            </a:r>
          </a:p>
          <a:p>
            <a:endParaRPr lang="hr-HR" sz="1400" dirty="0">
              <a:latin typeface="ClanPro-Book" panose="020B0604020101020102"/>
            </a:endParaRPr>
          </a:p>
          <a:p>
            <a:endParaRPr lang="hr-HR" sz="1400" dirty="0">
              <a:latin typeface="ClanPro-Book" panose="020B0604020101020102"/>
            </a:endParaRPr>
          </a:p>
          <a:p>
            <a:endParaRPr lang="hr-HR" sz="1400" dirty="0">
              <a:latin typeface="ClanPro-Book" panose="020B0604020101020102"/>
            </a:endParaRPr>
          </a:p>
          <a:p>
            <a:endParaRPr lang="hr-HR" sz="1400" dirty="0">
              <a:latin typeface="ClanPro-Book" panose="020B0604020101020102"/>
            </a:endParaRPr>
          </a:p>
          <a:p>
            <a:r>
              <a:rPr lang="hr-HR" sz="1400" dirty="0">
                <a:latin typeface="ClanPro-Book" panose="020B0604020101020102"/>
              </a:rPr>
              <a:t>	</a:t>
            </a:r>
          </a:p>
          <a:p>
            <a:endParaRPr lang="hr-HR" sz="1400" b="1" dirty="0">
              <a:latin typeface="ClanPro-Book" panose="020B0604020101020102"/>
            </a:endParaRPr>
          </a:p>
          <a:p>
            <a:r>
              <a:rPr lang="hr-HR" sz="1400" b="1" dirty="0">
                <a:latin typeface="ClanPro-Book" panose="020B0604020101020102"/>
              </a:rPr>
              <a:t>Trošak sufinanciranja materijala</a:t>
            </a:r>
            <a:endParaRPr lang="hr-HR" sz="1400" dirty="0">
              <a:latin typeface="ClanPro-Book" panose="020B0604020101020102"/>
            </a:endParaRPr>
          </a:p>
          <a:p>
            <a:r>
              <a:rPr lang="hr-HR" sz="1400" dirty="0">
                <a:latin typeface="ClanPro-Book" panose="020B0604020101020102"/>
              </a:rPr>
              <a:t>– do 100 € po polazniku, sukladno stvarnom trošku </a:t>
            </a:r>
            <a:r>
              <a:rPr lang="hr-HR" sz="1400" dirty="0">
                <a:solidFill>
                  <a:srgbClr val="0070C0"/>
                </a:solidFill>
                <a:latin typeface="ClanPro-Book" panose="020B0604020101020102"/>
              </a:rPr>
              <a:t>(ponuda i račun)</a:t>
            </a:r>
            <a:endParaRPr lang="hr-HR" sz="1400" dirty="0">
              <a:latin typeface="ClanPro-Book" panose="020B0604020101020102"/>
            </a:endParaRPr>
          </a:p>
          <a:p>
            <a:pPr defTabSz="259738">
              <a:lnSpc>
                <a:spcPct val="100000"/>
              </a:lnSpc>
              <a:spcBef>
                <a:spcPts val="300"/>
              </a:spcBef>
              <a:buClrTx/>
              <a:tabLst>
                <a:tab pos="259200" algn="l"/>
                <a:tab pos="331200" algn="l"/>
                <a:tab pos="439200" algn="l"/>
                <a:tab pos="540000" algn="l"/>
              </a:tabLst>
            </a:pPr>
            <a:endParaRPr lang="hr-HR" sz="1500" dirty="0"/>
          </a:p>
        </p:txBody>
      </p:sp>
      <p:pic>
        <p:nvPicPr>
          <p:cNvPr id="17" name="Picture Placeholder 5"/>
          <p:cNvPicPr>
            <a:picLocks noChangeAspect="1"/>
          </p:cNvPicPr>
          <p:nvPr/>
        </p:nvPicPr>
        <p:blipFill>
          <a:blip r:embed="rId3">
            <a:extLst>
              <a:ext uri="{28A0092B-C50C-407E-A947-70E740481C1C}">
                <a14:useLocalDpi xmlns:a14="http://schemas.microsoft.com/office/drawing/2010/main" val="0"/>
              </a:ext>
            </a:extLst>
          </a:blip>
          <a:srcRect t="10515" b="10515"/>
          <a:stretch>
            <a:fillRect/>
          </a:stretch>
        </p:blipFill>
        <p:spPr>
          <a:xfrm>
            <a:off x="882432" y="2143718"/>
            <a:ext cx="2968488" cy="3516279"/>
          </a:xfrm>
          <a:prstGeom prst="rect">
            <a:avLst/>
          </a:prstGeom>
        </p:spPr>
      </p:pic>
      <p:pic>
        <p:nvPicPr>
          <p:cNvPr id="8" name="Picture 7"/>
          <p:cNvPicPr>
            <a:picLocks noChangeAspect="1"/>
          </p:cNvPicPr>
          <p:nvPr/>
        </p:nvPicPr>
        <p:blipFill>
          <a:blip r:embed="rId4"/>
          <a:stretch>
            <a:fillRect/>
          </a:stretch>
        </p:blipFill>
        <p:spPr>
          <a:xfrm>
            <a:off x="5592126" y="4136989"/>
            <a:ext cx="6372225" cy="952500"/>
          </a:xfrm>
          <a:prstGeom prst="rect">
            <a:avLst/>
          </a:prstGeom>
        </p:spPr>
      </p:pic>
    </p:spTree>
    <p:extLst>
      <p:ext uri="{BB962C8B-B14F-4D97-AF65-F5344CB8AC3E}">
        <p14:creationId xmlns:p14="http://schemas.microsoft.com/office/powerpoint/2010/main" val="222978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15619" y="616341"/>
            <a:ext cx="4343398" cy="1222398"/>
          </a:xfrm>
        </p:spPr>
        <p:txBody>
          <a:bodyPr>
            <a:normAutofit/>
          </a:bodyPr>
          <a:lstStyle/>
          <a:p>
            <a:r>
              <a:rPr lang="hr-HR" sz="3600" b="1" dirty="0">
                <a:latin typeface="ClanPro-Bold" panose="020B0804020101020102"/>
              </a:rPr>
              <a:t>POTPORA ZA USAVRŠAVANJE</a:t>
            </a:r>
          </a:p>
        </p:txBody>
      </p:sp>
      <p:sp>
        <p:nvSpPr>
          <p:cNvPr id="6" name="TextBox 5">
            <a:extLst>
              <a:ext uri="{FF2B5EF4-FFF2-40B4-BE49-F238E27FC236}">
                <a16:creationId xmlns:a16="http://schemas.microsoft.com/office/drawing/2014/main" id="{7A200ED1-226A-37A6-C9CB-ECC5B871299A}"/>
              </a:ext>
            </a:extLst>
          </p:cNvPr>
          <p:cNvSpPr txBox="1"/>
          <p:nvPr/>
        </p:nvSpPr>
        <p:spPr>
          <a:xfrm>
            <a:off x="5364479" y="0"/>
            <a:ext cx="6827521" cy="6409447"/>
          </a:xfrm>
          <a:prstGeom prst="rect">
            <a:avLst/>
          </a:prstGeom>
          <a:noFill/>
        </p:spPr>
        <p:txBody>
          <a:bodyPr wrap="square">
            <a:spAutoFit/>
          </a:bodyPr>
          <a:lstStyle/>
          <a:p>
            <a:r>
              <a:rPr lang="hr-HR" sz="1600" b="1" dirty="0">
                <a:latin typeface="ClanPro-Book" panose="020B0604020101020102"/>
              </a:rPr>
              <a:t>Dokumentacija</a:t>
            </a:r>
          </a:p>
          <a:p>
            <a:endParaRPr lang="hr-HR" sz="1600" b="1" dirty="0">
              <a:latin typeface="ClanPro-Book" panose="020B0604020101020102"/>
            </a:endParaRPr>
          </a:p>
          <a:p>
            <a:pPr marL="285750" lvl="0" indent="-285750">
              <a:buClrTx/>
              <a:buFont typeface="Wingdings" panose="05000000000000000000" pitchFamily="2" charset="2"/>
              <a:buChar char="§"/>
            </a:pPr>
            <a:r>
              <a:rPr lang="hr-HR" sz="1500" b="1" dirty="0">
                <a:latin typeface="ClanPro-Book" panose="020B0604020101020102"/>
              </a:rPr>
              <a:t>uz zahtjev</a:t>
            </a:r>
            <a:endParaRPr lang="hr-HR" sz="1500" dirty="0">
              <a:latin typeface="ClanPro-Book" panose="020B0604020101020102"/>
            </a:endParaRPr>
          </a:p>
          <a:p>
            <a:r>
              <a:rPr lang="hr-HR" sz="1500" dirty="0">
                <a:latin typeface="ClanPro-Book" panose="020B0604020101020102"/>
              </a:rPr>
              <a:t>- podatke o programu usavršavanja, uz priloženi </a:t>
            </a:r>
            <a:r>
              <a:rPr lang="hr-HR" sz="1500" b="1" dirty="0">
                <a:solidFill>
                  <a:srgbClr val="194696"/>
                </a:solidFill>
                <a:latin typeface="ClanPro-Book" panose="020B0604020101020102"/>
              </a:rPr>
              <a:t>kurikulum</a:t>
            </a:r>
            <a:r>
              <a:rPr lang="hr-HR" sz="1500" dirty="0">
                <a:latin typeface="ClanPro-Book" panose="020B0604020101020102"/>
              </a:rPr>
              <a:t> te </a:t>
            </a:r>
            <a:r>
              <a:rPr lang="hr-HR" sz="1500" b="1" dirty="0">
                <a:solidFill>
                  <a:srgbClr val="194696"/>
                </a:solidFill>
                <a:latin typeface="ClanPro-Book" panose="020B0604020101020102"/>
              </a:rPr>
              <a:t>suglasnost</a:t>
            </a:r>
            <a:r>
              <a:rPr lang="hr-HR" sz="1500" dirty="0">
                <a:latin typeface="ClanPro-Book" panose="020B0604020101020102"/>
              </a:rPr>
              <a:t> Min. rada ili drugog nadležnog državnog tijela </a:t>
            </a:r>
          </a:p>
          <a:p>
            <a:r>
              <a:rPr lang="hr-HR" sz="1500" dirty="0">
                <a:latin typeface="ClanPro-Book" panose="020B0604020101020102"/>
              </a:rPr>
              <a:t>- račun s navedenim troškom izrade neformalnog programa usavršavanja (ako je poslodavac koristio tu uslugu za izradu programa)</a:t>
            </a:r>
          </a:p>
          <a:p>
            <a:r>
              <a:rPr lang="hr-HR" sz="1500" dirty="0">
                <a:latin typeface="ClanPro-Book" panose="020B0604020101020102"/>
              </a:rPr>
              <a:t>- podatke o predavaču/ima</a:t>
            </a:r>
          </a:p>
          <a:p>
            <a:r>
              <a:rPr lang="hr-HR" sz="1500" dirty="0">
                <a:latin typeface="ClanPro-Book" panose="020B0604020101020102"/>
              </a:rPr>
              <a:t>- podatke o odabranim zaposlenim osobama kao polaznicima</a:t>
            </a:r>
          </a:p>
          <a:p>
            <a:r>
              <a:rPr lang="hr-HR" sz="1500" dirty="0">
                <a:latin typeface="ClanPro-Book" panose="020B0604020101020102"/>
              </a:rPr>
              <a:t>- u slučaju provedbe neformalnog programa usavršavanja, procjenu troška materijala nužnog za provedbu usavršavanja</a:t>
            </a:r>
          </a:p>
          <a:p>
            <a:r>
              <a:rPr lang="hr-HR" sz="1500" dirty="0">
                <a:latin typeface="ClanPro-Book" panose="020B0604020101020102"/>
              </a:rPr>
              <a:t>- u slučaju provedbe formalnog programa usavršavanja, podatke o troškovima programa usavršavanja s obrazloženjem troška te priloženu ponudu s navedenim troškom programa usavršavanja (u slučaju kad se program ne provodi kod poslodavca koji podnosi zahtjev)</a:t>
            </a:r>
          </a:p>
          <a:p>
            <a:r>
              <a:rPr lang="hr-HR" sz="1500" dirty="0">
                <a:latin typeface="ClanPro-Book" panose="020B0604020101020102"/>
              </a:rPr>
              <a:t>- izjavu poslodavca da nije poslodavac u poteškoćama</a:t>
            </a:r>
          </a:p>
          <a:p>
            <a:r>
              <a:rPr lang="hr-HR" sz="1500" dirty="0">
                <a:latin typeface="ClanPro-Book" panose="020B0604020101020102"/>
              </a:rPr>
              <a:t>- Potvrda Porezne uprave o obvezama po osnovi poreza i doprinosa iz koje mora proizlaziti da podnositelj zahtjeva nema dospjelih, a nepodmirenih obveza po osnovi poreza i doprinosa, odnosno da su eventualno postojeće obveze regulirane sklopljenim Upravnim ugovorom s Poreznom upravom.</a:t>
            </a:r>
          </a:p>
          <a:p>
            <a:endParaRPr lang="hr-HR" sz="1500" dirty="0">
              <a:latin typeface="ClanPro-Book" panose="020B0604020101020102"/>
            </a:endParaRPr>
          </a:p>
          <a:p>
            <a:pPr marL="285750" lvl="0" indent="-285750">
              <a:buClrTx/>
              <a:buFont typeface="Wingdings" panose="05000000000000000000" pitchFamily="2" charset="2"/>
              <a:buChar char="§"/>
            </a:pPr>
            <a:r>
              <a:rPr lang="hr-HR" sz="1500" b="1" dirty="0">
                <a:latin typeface="ClanPro-Book" panose="020B0604020101020102"/>
              </a:rPr>
              <a:t>po završetku </a:t>
            </a:r>
            <a:endParaRPr lang="hr-HR" sz="1500" dirty="0">
              <a:latin typeface="ClanPro-Book" panose="020B0604020101020102"/>
            </a:endParaRPr>
          </a:p>
          <a:p>
            <a:r>
              <a:rPr lang="hr-HR" sz="1500" dirty="0">
                <a:latin typeface="ClanPro-Book" panose="020B0604020101020102"/>
              </a:rPr>
              <a:t>- izvještaj o provedbi i izvođenju programa usavršavanja</a:t>
            </a:r>
          </a:p>
          <a:p>
            <a:r>
              <a:rPr lang="hr-HR" sz="1500" dirty="0">
                <a:latin typeface="ClanPro-Book" panose="020B0604020101020102"/>
              </a:rPr>
              <a:t>- dokaze o plaćenim troškovima</a:t>
            </a:r>
          </a:p>
          <a:p>
            <a:r>
              <a:rPr lang="hr-HR" sz="1500" dirty="0">
                <a:latin typeface="ClanPro-Book" panose="020B0604020101020102"/>
              </a:rPr>
              <a:t>- </a:t>
            </a:r>
            <a:r>
              <a:rPr lang="hr-HR" sz="1500" b="1" dirty="0">
                <a:solidFill>
                  <a:srgbClr val="194696"/>
                </a:solidFill>
                <a:latin typeface="ClanPro-Book" panose="020B0604020101020102"/>
              </a:rPr>
              <a:t>javnu ispravu ili potvrdu o stečenim kompetencijama i vještinama.</a:t>
            </a:r>
          </a:p>
          <a:p>
            <a:endParaRPr lang="hr-HR" sz="1600" dirty="0">
              <a:latin typeface="ClanPro-Book" panose="020B0604020101020102"/>
            </a:endParaRPr>
          </a:p>
          <a:p>
            <a:pPr defTabSz="259738">
              <a:lnSpc>
                <a:spcPct val="100000"/>
              </a:lnSpc>
              <a:spcBef>
                <a:spcPts val="300"/>
              </a:spcBef>
              <a:buClrTx/>
              <a:tabLst>
                <a:tab pos="259200" algn="l"/>
                <a:tab pos="331200" algn="l"/>
                <a:tab pos="439200" algn="l"/>
                <a:tab pos="540000" algn="l"/>
              </a:tabLst>
            </a:pPr>
            <a:endParaRPr lang="hr-HR" sz="1500" dirty="0">
              <a:latin typeface="ClanPro-Book" panose="020B0604020101020102"/>
            </a:endParaRPr>
          </a:p>
        </p:txBody>
      </p:sp>
      <p:pic>
        <p:nvPicPr>
          <p:cNvPr id="17" name="Picture Placeholder 5"/>
          <p:cNvPicPr>
            <a:picLocks noChangeAspect="1"/>
          </p:cNvPicPr>
          <p:nvPr/>
        </p:nvPicPr>
        <p:blipFill>
          <a:blip r:embed="rId3">
            <a:extLst>
              <a:ext uri="{28A0092B-C50C-407E-A947-70E740481C1C}">
                <a14:useLocalDpi xmlns:a14="http://schemas.microsoft.com/office/drawing/2010/main" val="0"/>
              </a:ext>
            </a:extLst>
          </a:blip>
          <a:srcRect t="10515" b="10515"/>
          <a:stretch>
            <a:fillRect/>
          </a:stretch>
        </p:blipFill>
        <p:spPr>
          <a:xfrm>
            <a:off x="882432" y="2143718"/>
            <a:ext cx="2968488" cy="3516279"/>
          </a:xfrm>
          <a:prstGeom prst="rect">
            <a:avLst/>
          </a:prstGeom>
        </p:spPr>
      </p:pic>
    </p:spTree>
    <p:extLst>
      <p:ext uri="{BB962C8B-B14F-4D97-AF65-F5344CB8AC3E}">
        <p14:creationId xmlns:p14="http://schemas.microsoft.com/office/powerpoint/2010/main" val="4208527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59162" y="633758"/>
            <a:ext cx="4343398" cy="1222398"/>
          </a:xfrm>
        </p:spPr>
        <p:txBody>
          <a:bodyPr>
            <a:normAutofit/>
          </a:bodyPr>
          <a:lstStyle/>
          <a:p>
            <a:r>
              <a:rPr lang="hr-HR" sz="3600" b="1" dirty="0">
                <a:latin typeface="ClanPro-Bold" panose="020B0804020101020102"/>
              </a:rPr>
              <a:t>OSPOSOBLJAVANJE NA RADNOM MJESTU</a:t>
            </a:r>
          </a:p>
        </p:txBody>
      </p:sp>
      <p:sp>
        <p:nvSpPr>
          <p:cNvPr id="6" name="TextBox 5">
            <a:extLst>
              <a:ext uri="{FF2B5EF4-FFF2-40B4-BE49-F238E27FC236}">
                <a16:creationId xmlns:a16="http://schemas.microsoft.com/office/drawing/2014/main" id="{7A200ED1-226A-37A6-C9CB-ECC5B871299A}"/>
              </a:ext>
            </a:extLst>
          </p:cNvPr>
          <p:cNvSpPr txBox="1"/>
          <p:nvPr/>
        </p:nvSpPr>
        <p:spPr>
          <a:xfrm>
            <a:off x="5468982" y="0"/>
            <a:ext cx="6723017" cy="7748275"/>
          </a:xfrm>
          <a:prstGeom prst="rect">
            <a:avLst/>
          </a:prstGeom>
          <a:noFill/>
        </p:spPr>
        <p:txBody>
          <a:bodyPr wrap="square">
            <a:spAutoFit/>
          </a:bodyPr>
          <a:lstStyle/>
          <a:p>
            <a:r>
              <a:rPr lang="pl-PL" sz="1600" b="1" dirty="0" err="1">
                <a:latin typeface="ClanPro-Book"/>
              </a:rPr>
              <a:t>Polaznik</a:t>
            </a:r>
            <a:r>
              <a:rPr lang="pl-PL" sz="1600" b="1" dirty="0">
                <a:latin typeface="ClanPro-Book"/>
              </a:rPr>
              <a:t> - </a:t>
            </a:r>
            <a:r>
              <a:rPr lang="pl-PL" sz="1600" b="1" dirty="0" err="1">
                <a:latin typeface="ClanPro-Book"/>
              </a:rPr>
              <a:t>nezaposlena</a:t>
            </a:r>
            <a:r>
              <a:rPr lang="pl-PL" sz="1600" b="1" dirty="0">
                <a:latin typeface="ClanPro-Book"/>
              </a:rPr>
              <a:t> osoba koja ostaje u </a:t>
            </a:r>
            <a:r>
              <a:rPr lang="pl-PL" sz="1600" b="1" dirty="0" err="1">
                <a:latin typeface="ClanPro-Book"/>
              </a:rPr>
              <a:t>evidenciji</a:t>
            </a:r>
            <a:r>
              <a:rPr lang="pl-PL" sz="1600" b="1" dirty="0">
                <a:latin typeface="ClanPro-Book"/>
              </a:rPr>
              <a:t> i </a:t>
            </a:r>
            <a:r>
              <a:rPr lang="pl-PL" sz="1600" b="1" dirty="0" err="1">
                <a:latin typeface="ClanPro-Book"/>
              </a:rPr>
              <a:t>uči</a:t>
            </a:r>
            <a:endParaRPr lang="pl-PL" sz="1600" b="1" dirty="0">
              <a:latin typeface="ClanPro-Book"/>
            </a:endParaRPr>
          </a:p>
          <a:p>
            <a:pPr marL="285750" indent="-285750">
              <a:buFont typeface="Courier New" panose="02070309020205020404" pitchFamily="49" charset="0"/>
              <a:buChar char="o"/>
            </a:pPr>
            <a:r>
              <a:rPr lang="pl-PL" sz="1600" dirty="0">
                <a:latin typeface="ClanPro-Book"/>
              </a:rPr>
              <a:t>kod </a:t>
            </a:r>
            <a:r>
              <a:rPr lang="pl-PL" sz="1600" dirty="0" err="1">
                <a:latin typeface="ClanPro-Book"/>
              </a:rPr>
              <a:t>poslodavca</a:t>
            </a:r>
            <a:r>
              <a:rPr lang="pl-PL" sz="1600" dirty="0">
                <a:latin typeface="ClanPro-Book"/>
              </a:rPr>
              <a:t> </a:t>
            </a:r>
            <a:r>
              <a:rPr lang="pl-PL" sz="1600" dirty="0" err="1">
                <a:latin typeface="ClanPro-Book"/>
              </a:rPr>
              <a:t>ili</a:t>
            </a:r>
            <a:r>
              <a:rPr lang="pl-PL" sz="1600" dirty="0">
                <a:latin typeface="ClanPro-Book"/>
              </a:rPr>
              <a:t> </a:t>
            </a:r>
          </a:p>
          <a:p>
            <a:pPr marL="285750" indent="-285750">
              <a:buFont typeface="Courier New" panose="02070309020205020404" pitchFamily="49" charset="0"/>
              <a:buChar char="o"/>
            </a:pPr>
            <a:r>
              <a:rPr lang="pl-PL" sz="1600" dirty="0" err="1">
                <a:latin typeface="ClanPro-Book"/>
              </a:rPr>
              <a:t>kombinirano</a:t>
            </a:r>
            <a:r>
              <a:rPr lang="pl-PL" sz="1600" dirty="0">
                <a:latin typeface="ClanPro-Book"/>
              </a:rPr>
              <a:t> u </a:t>
            </a:r>
            <a:r>
              <a:rPr lang="pl-PL" sz="1600" dirty="0" err="1">
                <a:latin typeface="ClanPro-Book"/>
              </a:rPr>
              <a:t>obrazovnoj</a:t>
            </a:r>
            <a:r>
              <a:rPr lang="pl-PL" sz="1600" dirty="0">
                <a:latin typeface="ClanPro-Book"/>
              </a:rPr>
              <a:t> </a:t>
            </a:r>
            <a:r>
              <a:rPr lang="pl-PL" sz="1600" dirty="0" err="1">
                <a:latin typeface="ClanPro-Book"/>
              </a:rPr>
              <a:t>ustanovi</a:t>
            </a:r>
            <a:r>
              <a:rPr lang="pl-PL" sz="1600" dirty="0">
                <a:latin typeface="ClanPro-Book"/>
              </a:rPr>
              <a:t> i na </a:t>
            </a:r>
            <a:r>
              <a:rPr lang="pl-PL" sz="1600" dirty="0" err="1">
                <a:latin typeface="ClanPro-Book"/>
              </a:rPr>
              <a:t>radnom</a:t>
            </a:r>
            <a:r>
              <a:rPr lang="pl-PL" sz="1600" dirty="0">
                <a:latin typeface="ClanPro-Book"/>
              </a:rPr>
              <a:t> </a:t>
            </a:r>
            <a:r>
              <a:rPr lang="pl-PL" sz="1600" dirty="0" err="1">
                <a:latin typeface="ClanPro-Book"/>
              </a:rPr>
              <a:t>mjestu</a:t>
            </a:r>
            <a:endParaRPr lang="pl-PL" sz="1600" dirty="0">
              <a:latin typeface="ClanPro-Book"/>
            </a:endParaRPr>
          </a:p>
          <a:p>
            <a:pPr marL="285750" indent="-285750">
              <a:buFont typeface="Courier New" panose="02070309020205020404" pitchFamily="49" charset="0"/>
              <a:buChar char="o"/>
            </a:pPr>
            <a:r>
              <a:rPr lang="pl-PL" sz="1600" dirty="0">
                <a:latin typeface="ClanPro-Book"/>
              </a:rPr>
              <a:t>40 sati </a:t>
            </a:r>
            <a:r>
              <a:rPr lang="pl-PL" sz="1600" dirty="0" err="1">
                <a:latin typeface="ClanPro-Book"/>
              </a:rPr>
              <a:t>tjedno</a:t>
            </a:r>
            <a:r>
              <a:rPr lang="pl-PL" sz="1600" dirty="0">
                <a:latin typeface="ClanPro-Book"/>
              </a:rPr>
              <a:t>, bez </a:t>
            </a:r>
            <a:r>
              <a:rPr lang="pl-PL" sz="1600" dirty="0" err="1">
                <a:latin typeface="ClanPro-Book"/>
              </a:rPr>
              <a:t>noćnog</a:t>
            </a:r>
            <a:r>
              <a:rPr lang="pl-PL" sz="1600" dirty="0">
                <a:latin typeface="ClanPro-Book"/>
              </a:rPr>
              <a:t> rada.</a:t>
            </a:r>
          </a:p>
          <a:p>
            <a:endParaRPr lang="hr-HR" sz="1600" dirty="0">
              <a:latin typeface="ClanPro-Book"/>
            </a:endParaRPr>
          </a:p>
          <a:p>
            <a:r>
              <a:rPr lang="hr-HR" sz="1600" b="1" dirty="0">
                <a:latin typeface="ClanPro-Book"/>
              </a:rPr>
              <a:t>Trajanje</a:t>
            </a:r>
          </a:p>
          <a:p>
            <a:pPr marL="285750" indent="-285750">
              <a:buFont typeface="Courier New" panose="02070309020205020404" pitchFamily="49" charset="0"/>
              <a:buChar char="o"/>
            </a:pPr>
            <a:r>
              <a:rPr lang="hr-HR" sz="1600" dirty="0">
                <a:latin typeface="ClanPro-Book"/>
              </a:rPr>
              <a:t>do 4 mjeseca</a:t>
            </a:r>
          </a:p>
          <a:p>
            <a:pPr marL="285750" indent="-285750">
              <a:buFont typeface="Courier New" panose="02070309020205020404" pitchFamily="49" charset="0"/>
              <a:buChar char="o"/>
            </a:pPr>
            <a:r>
              <a:rPr lang="hr-HR" sz="1600" dirty="0">
                <a:latin typeface="ClanPro-Book"/>
              </a:rPr>
              <a:t>do 6 mjeseci (</a:t>
            </a:r>
            <a:r>
              <a:rPr lang="hr-HR" sz="1600" dirty="0" err="1">
                <a:latin typeface="ClanPro-Book"/>
              </a:rPr>
              <a:t>poslijesrednjoškolska</a:t>
            </a:r>
            <a:r>
              <a:rPr lang="hr-HR" sz="1600" dirty="0">
                <a:latin typeface="ClanPro-Book"/>
              </a:rPr>
              <a:t> razina ili u formalnom program u obrazovnoj ustanovi ili osobe uključene u Program integracije ranjivih skupina na tržište rada (Posao+)</a:t>
            </a:r>
          </a:p>
          <a:p>
            <a:endParaRPr lang="hr-HR" sz="1600" dirty="0">
              <a:latin typeface="ClanPro-Book"/>
            </a:endParaRPr>
          </a:p>
          <a:p>
            <a:r>
              <a:rPr lang="hr-HR" sz="1600" b="1" dirty="0">
                <a:latin typeface="ClanPro-Book"/>
              </a:rPr>
              <a:t>Visina subvencije</a:t>
            </a:r>
          </a:p>
          <a:p>
            <a:endParaRPr lang="hr-HR" sz="1600" b="1" dirty="0">
              <a:latin typeface="ClanPro-Book"/>
            </a:endParaRPr>
          </a:p>
          <a:p>
            <a:r>
              <a:rPr lang="hr-HR" sz="1600" b="1" dirty="0">
                <a:latin typeface="ClanPro-Book"/>
              </a:rPr>
              <a:t>a) polazniku</a:t>
            </a:r>
          </a:p>
          <a:p>
            <a:pPr marL="285750" indent="-285750">
              <a:buFont typeface="Arial" panose="020B0604020202020204" pitchFamily="34" charset="0"/>
              <a:buChar char="•"/>
            </a:pPr>
            <a:r>
              <a:rPr lang="hr-HR" sz="1600" dirty="0">
                <a:latin typeface="ClanPro-Book"/>
              </a:rPr>
              <a:t>novčana pomoć 800,75 € mjesečno</a:t>
            </a:r>
          </a:p>
          <a:p>
            <a:pPr marL="285750" indent="-285750">
              <a:buFont typeface="Arial" panose="020B0604020202020204" pitchFamily="34" charset="0"/>
              <a:buChar char="•"/>
            </a:pPr>
            <a:r>
              <a:rPr lang="hr-HR" sz="1600" dirty="0">
                <a:latin typeface="ClanPro-Book"/>
              </a:rPr>
              <a:t>putni troškovi 0,27 € po km (</a:t>
            </a:r>
            <a:r>
              <a:rPr lang="hr-HR" sz="1600" dirty="0" err="1">
                <a:latin typeface="ClanPro-Book"/>
              </a:rPr>
              <a:t>maks</a:t>
            </a:r>
            <a:r>
              <a:rPr lang="hr-HR" sz="1600" dirty="0">
                <a:latin typeface="ClanPro-Book"/>
              </a:rPr>
              <a:t>. 186 €)</a:t>
            </a:r>
          </a:p>
          <a:p>
            <a:pPr marL="285750" indent="-285750">
              <a:buFont typeface="Arial" panose="020B0604020202020204" pitchFamily="34" charset="0"/>
              <a:buChar char="•"/>
            </a:pPr>
            <a:r>
              <a:rPr lang="hr-HR" sz="1600" dirty="0">
                <a:latin typeface="ClanPro-Book"/>
              </a:rPr>
              <a:t>troškovi posebnog doprinosa za mirovinsko osiguranje</a:t>
            </a:r>
          </a:p>
          <a:p>
            <a:endParaRPr lang="hr-HR" sz="1600" b="1" dirty="0">
              <a:latin typeface="ClanPro-Book"/>
            </a:endParaRPr>
          </a:p>
          <a:p>
            <a:r>
              <a:rPr lang="hr-HR" sz="1600" b="1" dirty="0">
                <a:latin typeface="ClanPro-Book"/>
              </a:rPr>
              <a:t>b) poslodavcu</a:t>
            </a:r>
          </a:p>
          <a:p>
            <a:pPr marL="285750" indent="-285750">
              <a:buFont typeface="Arial" panose="020B0604020202020204" pitchFamily="34" charset="0"/>
              <a:buChar char="•"/>
            </a:pPr>
            <a:r>
              <a:rPr lang="hr-HR" sz="1600" dirty="0">
                <a:latin typeface="ClanPro-Book"/>
              </a:rPr>
              <a:t>mentorstvo 225, 265 ili 300 € mjesečno po polazniku (3)</a:t>
            </a:r>
          </a:p>
          <a:p>
            <a:pPr marL="285750" indent="-285750">
              <a:buFont typeface="Arial" panose="020B0604020202020204" pitchFamily="34" charset="0"/>
              <a:buChar char="•"/>
            </a:pPr>
            <a:r>
              <a:rPr lang="pl-PL" sz="1600" dirty="0" err="1">
                <a:latin typeface="ClanPro-Book"/>
              </a:rPr>
              <a:t>trošak</a:t>
            </a:r>
            <a:r>
              <a:rPr lang="pl-PL" sz="1600" dirty="0">
                <a:latin typeface="ClanPro-Book"/>
              </a:rPr>
              <a:t> </a:t>
            </a:r>
            <a:r>
              <a:rPr lang="pl-PL" sz="1600" dirty="0" err="1">
                <a:latin typeface="ClanPro-Book"/>
              </a:rPr>
              <a:t>nastave</a:t>
            </a:r>
            <a:r>
              <a:rPr lang="pl-PL" sz="1600" dirty="0">
                <a:latin typeface="ClanPro-Book"/>
              </a:rPr>
              <a:t> u obraz. </a:t>
            </a:r>
            <a:r>
              <a:rPr lang="pl-PL" sz="1600" dirty="0" err="1">
                <a:latin typeface="ClanPro-Book"/>
              </a:rPr>
              <a:t>ustanovama</a:t>
            </a:r>
            <a:r>
              <a:rPr lang="pl-PL" sz="1600" dirty="0">
                <a:latin typeface="ClanPro-Book"/>
              </a:rPr>
              <a:t> do 2.400,00 € po </a:t>
            </a:r>
            <a:r>
              <a:rPr lang="pl-PL" sz="1600" dirty="0" err="1">
                <a:latin typeface="ClanPro-Book"/>
              </a:rPr>
              <a:t>polazniku</a:t>
            </a:r>
            <a:endParaRPr lang="pl-PL" sz="1600" dirty="0">
              <a:latin typeface="ClanPro-Book"/>
            </a:endParaRPr>
          </a:p>
          <a:p>
            <a:pPr marL="285750" indent="-285750">
              <a:buFont typeface="Arial" panose="020B0604020202020204" pitchFamily="34" charset="0"/>
              <a:buChar char="•"/>
            </a:pPr>
            <a:r>
              <a:rPr lang="hr-HR" sz="1600" dirty="0">
                <a:latin typeface="ClanPro-Book"/>
              </a:rPr>
              <a:t>troškovi zdravstvenih pregleda (ako potrebno)</a:t>
            </a:r>
          </a:p>
          <a:p>
            <a:r>
              <a:rPr lang="hr-HR" sz="1600" dirty="0">
                <a:latin typeface="ClanPro-Book"/>
              </a:rPr>
              <a:t>ili</a:t>
            </a:r>
          </a:p>
          <a:p>
            <a:pPr marL="285750" indent="-285750">
              <a:buFont typeface="Arial" panose="020B0604020202020204" pitchFamily="34" charset="0"/>
              <a:buChar char="•"/>
            </a:pPr>
            <a:r>
              <a:rPr lang="hr-HR" sz="1600" dirty="0">
                <a:latin typeface="ClanPro-Book"/>
              </a:rPr>
              <a:t>za specifične poslove </a:t>
            </a:r>
            <a:r>
              <a:rPr lang="hr-HR" sz="1600" b="1" dirty="0">
                <a:latin typeface="ClanPro-Book"/>
              </a:rPr>
              <a:t>više razine složenosti i poslove iz sustava visokih tehnologija </a:t>
            </a:r>
            <a:r>
              <a:rPr lang="hr-HR" sz="1600" dirty="0">
                <a:latin typeface="ClanPro-Book"/>
              </a:rPr>
              <a:t>za koje ne postoje formalni programi - do 2.400,00 € po polazniku ukupno</a:t>
            </a:r>
          </a:p>
          <a:p>
            <a:pPr marL="285750" indent="-285750">
              <a:buFontTx/>
              <a:buChar char="-"/>
            </a:pPr>
            <a:endParaRPr lang="hr-HR" sz="1600" dirty="0"/>
          </a:p>
          <a:p>
            <a:endParaRPr lang="hr-HR" sz="1600" dirty="0"/>
          </a:p>
          <a:p>
            <a:pPr marL="285750" indent="-285750">
              <a:buFontTx/>
              <a:buChar char="-"/>
            </a:pPr>
            <a:endParaRPr lang="hr-HR" sz="1600" dirty="0"/>
          </a:p>
          <a:p>
            <a:pPr defTabSz="259738">
              <a:lnSpc>
                <a:spcPct val="100000"/>
              </a:lnSpc>
              <a:spcBef>
                <a:spcPts val="300"/>
              </a:spcBef>
              <a:buClrTx/>
              <a:tabLst>
                <a:tab pos="259200" algn="l"/>
                <a:tab pos="331200" algn="l"/>
                <a:tab pos="439200" algn="l"/>
                <a:tab pos="540000" algn="l"/>
              </a:tabLst>
            </a:pPr>
            <a:endParaRPr lang="hr-HR" sz="1500" dirty="0"/>
          </a:p>
        </p:txBody>
      </p:sp>
      <p:pic>
        <p:nvPicPr>
          <p:cNvPr id="17" name="Picture Placeholder 5"/>
          <p:cNvPicPr>
            <a:picLocks noChangeAspect="1"/>
          </p:cNvPicPr>
          <p:nvPr/>
        </p:nvPicPr>
        <p:blipFill>
          <a:blip r:embed="rId3">
            <a:extLst>
              <a:ext uri="{28A0092B-C50C-407E-A947-70E740481C1C}">
                <a14:useLocalDpi xmlns:a14="http://schemas.microsoft.com/office/drawing/2010/main" val="0"/>
              </a:ext>
            </a:extLst>
          </a:blip>
          <a:srcRect t="10515" b="10515"/>
          <a:stretch>
            <a:fillRect/>
          </a:stretch>
        </p:blipFill>
        <p:spPr>
          <a:xfrm>
            <a:off x="882432" y="2143718"/>
            <a:ext cx="2968488" cy="3516279"/>
          </a:xfrm>
          <a:prstGeom prst="rect">
            <a:avLst/>
          </a:prstGeom>
        </p:spPr>
      </p:pic>
    </p:spTree>
    <p:extLst>
      <p:ext uri="{BB962C8B-B14F-4D97-AF65-F5344CB8AC3E}">
        <p14:creationId xmlns:p14="http://schemas.microsoft.com/office/powerpoint/2010/main" val="287501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59162" y="633758"/>
            <a:ext cx="4343398" cy="1222398"/>
          </a:xfrm>
        </p:spPr>
        <p:txBody>
          <a:bodyPr>
            <a:normAutofit/>
          </a:bodyPr>
          <a:lstStyle/>
          <a:p>
            <a:r>
              <a:rPr lang="hr-HR" sz="3600" b="1" dirty="0">
                <a:latin typeface="ClanPro-Bold" panose="020B0804020101020102"/>
              </a:rPr>
              <a:t>OSPOSOBLJAVANJE NA RADNOM MJESTU</a:t>
            </a:r>
          </a:p>
        </p:txBody>
      </p:sp>
      <p:sp>
        <p:nvSpPr>
          <p:cNvPr id="6" name="TextBox 5">
            <a:extLst>
              <a:ext uri="{FF2B5EF4-FFF2-40B4-BE49-F238E27FC236}">
                <a16:creationId xmlns:a16="http://schemas.microsoft.com/office/drawing/2014/main" id="{7A200ED1-226A-37A6-C9CB-ECC5B871299A}"/>
              </a:ext>
            </a:extLst>
          </p:cNvPr>
          <p:cNvSpPr txBox="1"/>
          <p:nvPr/>
        </p:nvSpPr>
        <p:spPr>
          <a:xfrm>
            <a:off x="5364479" y="0"/>
            <a:ext cx="6827521" cy="6147837"/>
          </a:xfrm>
          <a:prstGeom prst="rect">
            <a:avLst/>
          </a:prstGeom>
          <a:noFill/>
        </p:spPr>
        <p:txBody>
          <a:bodyPr wrap="square">
            <a:spAutoFit/>
          </a:bodyPr>
          <a:lstStyle/>
          <a:p>
            <a:r>
              <a:rPr lang="hr-HR" sz="1500" b="1" dirty="0">
                <a:latin typeface="ClanPro-Book"/>
              </a:rPr>
              <a:t>Potpora ne može biti odobrena</a:t>
            </a:r>
          </a:p>
          <a:p>
            <a:r>
              <a:rPr lang="hr-HR" sz="1500" dirty="0">
                <a:latin typeface="ClanPro-Book"/>
              </a:rPr>
              <a:t>- ako može pripravništvo</a:t>
            </a:r>
          </a:p>
          <a:p>
            <a:r>
              <a:rPr lang="hr-HR" sz="1500" dirty="0">
                <a:latin typeface="ClanPro-Book"/>
              </a:rPr>
              <a:t>- ako osoba ima deficitarno zvanje (osim OSI i Posao+)</a:t>
            </a:r>
          </a:p>
          <a:p>
            <a:r>
              <a:rPr lang="hr-HR" sz="1500" dirty="0">
                <a:latin typeface="ClanPro-Book"/>
              </a:rPr>
              <a:t>- ako je osoba koristila vaučer</a:t>
            </a:r>
          </a:p>
          <a:p>
            <a:r>
              <a:rPr lang="hr-HR" sz="1500" dirty="0">
                <a:latin typeface="ClanPro-Book"/>
              </a:rPr>
              <a:t>- ako je poslodavac donio odluku o poslovno uvjetovanom otkazu unatrag 6 mjeseci na istom radnom mjestu</a:t>
            </a:r>
          </a:p>
          <a:p>
            <a:pPr marL="285750" indent="-285750">
              <a:buFontTx/>
              <a:buChar char="-"/>
            </a:pPr>
            <a:endParaRPr lang="hr-HR" sz="1500" dirty="0">
              <a:latin typeface="ClanPro-Book"/>
            </a:endParaRPr>
          </a:p>
          <a:p>
            <a:r>
              <a:rPr lang="hr-HR" sz="1500" b="1" dirty="0">
                <a:latin typeface="ClanPro-Book"/>
              </a:rPr>
              <a:t>Obveze poslodavca</a:t>
            </a:r>
          </a:p>
          <a:p>
            <a:endParaRPr lang="hr-HR" sz="1500" b="1" dirty="0">
              <a:latin typeface="ClanPro-Book"/>
            </a:endParaRPr>
          </a:p>
          <a:p>
            <a:r>
              <a:rPr lang="hr-HR" sz="1500" b="1" dirty="0">
                <a:latin typeface="ClanPro-Book"/>
              </a:rPr>
              <a:t>- mentor</a:t>
            </a:r>
            <a:r>
              <a:rPr lang="hr-HR" sz="1500" dirty="0">
                <a:latin typeface="ClanPro-Book"/>
              </a:rPr>
              <a:t> – završeno srednje obrazovanje i 2 godine iskustva</a:t>
            </a:r>
          </a:p>
          <a:p>
            <a:endParaRPr lang="hr-HR" sz="1500" b="1" dirty="0">
              <a:latin typeface="ClanPro-Book"/>
            </a:endParaRPr>
          </a:p>
          <a:p>
            <a:r>
              <a:rPr lang="hr-HR" sz="1500" dirty="0">
                <a:latin typeface="ClanPro-Book"/>
              </a:rPr>
              <a:t>- online zahtjev s opisanim i opravdanim programom</a:t>
            </a:r>
          </a:p>
          <a:p>
            <a:endParaRPr lang="hr-HR" sz="1500" dirty="0">
              <a:latin typeface="ClanPro-Book"/>
            </a:endParaRPr>
          </a:p>
          <a:p>
            <a:r>
              <a:rPr lang="hr-HR" sz="1500" dirty="0">
                <a:latin typeface="ClanPro-Book"/>
              </a:rPr>
              <a:t>- mjesečna izvješća o prisutnosti</a:t>
            </a:r>
          </a:p>
          <a:p>
            <a:r>
              <a:rPr lang="hr-HR" sz="1500" dirty="0">
                <a:latin typeface="ClanPro-Book"/>
              </a:rPr>
              <a:t> </a:t>
            </a:r>
          </a:p>
          <a:p>
            <a:pPr>
              <a:buFontTx/>
              <a:buChar char="-"/>
            </a:pPr>
            <a:r>
              <a:rPr lang="hr-HR" sz="1500" dirty="0">
                <a:latin typeface="ClanPro-Book"/>
              </a:rPr>
              <a:t>izdati </a:t>
            </a:r>
            <a:r>
              <a:rPr lang="hr-HR" sz="1500" b="1" dirty="0">
                <a:latin typeface="ClanPro-Book"/>
              </a:rPr>
              <a:t>potvrdu o trajanju osposobljavanja i stečenim kompetencijama</a:t>
            </a:r>
            <a:r>
              <a:rPr lang="hr-HR" sz="1500" dirty="0">
                <a:latin typeface="ClanPro-Book"/>
              </a:rPr>
              <a:t> </a:t>
            </a:r>
          </a:p>
          <a:p>
            <a:pPr>
              <a:buFontTx/>
              <a:buChar char="-"/>
            </a:pPr>
            <a:r>
              <a:rPr lang="hr-HR" sz="1500" b="1" dirty="0">
                <a:latin typeface="ClanPro-Book"/>
              </a:rPr>
              <a:t>ili</a:t>
            </a:r>
            <a:r>
              <a:rPr lang="hr-HR" sz="1500" dirty="0">
                <a:latin typeface="ClanPro-Book"/>
              </a:rPr>
              <a:t> uvjerenje o stečenoj kvalifikaciji ili stručnoj osposobljenosti (</a:t>
            </a:r>
            <a:r>
              <a:rPr lang="hr-HR" sz="1500" b="1" dirty="0">
                <a:latin typeface="ClanPro-Book"/>
              </a:rPr>
              <a:t>javna isprava</a:t>
            </a:r>
            <a:r>
              <a:rPr lang="hr-HR" sz="1500" dirty="0">
                <a:latin typeface="ClanPro-Book"/>
              </a:rPr>
              <a:t>) ako formalni program </a:t>
            </a:r>
          </a:p>
          <a:p>
            <a:pPr>
              <a:buFontTx/>
              <a:buChar char="-"/>
            </a:pPr>
            <a:r>
              <a:rPr lang="hr-HR" sz="1500" b="1" dirty="0">
                <a:latin typeface="ClanPro-Book"/>
              </a:rPr>
              <a:t>u roku 15 dana</a:t>
            </a:r>
            <a:r>
              <a:rPr lang="hr-HR" sz="1500" dirty="0">
                <a:latin typeface="ClanPro-Book"/>
              </a:rPr>
              <a:t> </a:t>
            </a:r>
            <a:r>
              <a:rPr lang="hr-HR" sz="1500" b="1" dirty="0">
                <a:latin typeface="ClanPro-Book"/>
              </a:rPr>
              <a:t>Izvještaj</a:t>
            </a:r>
            <a:r>
              <a:rPr lang="hr-HR" sz="1500" dirty="0">
                <a:latin typeface="ClanPro-Book"/>
              </a:rPr>
              <a:t> o provedbi osposobljavanja s financijsko-računovodstvenom dokumentacijom</a:t>
            </a:r>
          </a:p>
          <a:p>
            <a:pPr>
              <a:buFontTx/>
              <a:buChar char="-"/>
            </a:pPr>
            <a:endParaRPr lang="hr-HR" sz="1500" dirty="0">
              <a:latin typeface="ClanPro-Book"/>
            </a:endParaRPr>
          </a:p>
          <a:p>
            <a:pPr>
              <a:buFontTx/>
              <a:buChar char="-"/>
            </a:pPr>
            <a:r>
              <a:rPr lang="hr-HR" sz="1500" dirty="0">
                <a:latin typeface="ClanPro-Book"/>
              </a:rPr>
              <a:t>ne donositi poslovno uvjetovani otkaz drugim radnicima na istom radnom mjestu</a:t>
            </a:r>
          </a:p>
          <a:p>
            <a:pPr>
              <a:buFontTx/>
              <a:buChar char="-"/>
            </a:pPr>
            <a:endParaRPr lang="hr-HR" sz="1500" dirty="0">
              <a:latin typeface="ClanPro-Book"/>
            </a:endParaRPr>
          </a:p>
          <a:p>
            <a:pPr>
              <a:buFontTx/>
              <a:buChar char="-"/>
            </a:pPr>
            <a:r>
              <a:rPr lang="hr-HR" sz="1500" dirty="0">
                <a:latin typeface="ClanPro-Book"/>
              </a:rPr>
              <a:t>za iduće osposobljavanje – 15 ili 30% polaznika zaposleno</a:t>
            </a:r>
          </a:p>
          <a:p>
            <a:endParaRPr lang="hr-HR" sz="1600" dirty="0"/>
          </a:p>
          <a:p>
            <a:pPr defTabSz="259738">
              <a:lnSpc>
                <a:spcPct val="100000"/>
              </a:lnSpc>
              <a:spcBef>
                <a:spcPts val="300"/>
              </a:spcBef>
              <a:buClrTx/>
              <a:tabLst>
                <a:tab pos="259200" algn="l"/>
                <a:tab pos="331200" algn="l"/>
                <a:tab pos="439200" algn="l"/>
                <a:tab pos="540000" algn="l"/>
              </a:tabLst>
            </a:pPr>
            <a:endParaRPr lang="hr-HR" sz="1500" dirty="0"/>
          </a:p>
        </p:txBody>
      </p:sp>
      <p:pic>
        <p:nvPicPr>
          <p:cNvPr id="17" name="Picture Placeholder 5"/>
          <p:cNvPicPr>
            <a:picLocks noChangeAspect="1"/>
          </p:cNvPicPr>
          <p:nvPr/>
        </p:nvPicPr>
        <p:blipFill>
          <a:blip r:embed="rId3">
            <a:extLst>
              <a:ext uri="{28A0092B-C50C-407E-A947-70E740481C1C}">
                <a14:useLocalDpi xmlns:a14="http://schemas.microsoft.com/office/drawing/2010/main" val="0"/>
              </a:ext>
            </a:extLst>
          </a:blip>
          <a:srcRect t="10515" b="10515"/>
          <a:stretch>
            <a:fillRect/>
          </a:stretch>
        </p:blipFill>
        <p:spPr>
          <a:xfrm>
            <a:off x="882432" y="2143718"/>
            <a:ext cx="2968488" cy="3516279"/>
          </a:xfrm>
          <a:prstGeom prst="rect">
            <a:avLst/>
          </a:prstGeom>
        </p:spPr>
      </p:pic>
    </p:spTree>
    <p:extLst>
      <p:ext uri="{BB962C8B-B14F-4D97-AF65-F5344CB8AC3E}">
        <p14:creationId xmlns:p14="http://schemas.microsoft.com/office/powerpoint/2010/main" val="380113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235049" y="69670"/>
            <a:ext cx="4858802" cy="1010194"/>
          </a:xfrm>
        </p:spPr>
        <p:txBody>
          <a:bodyPr>
            <a:normAutofit/>
          </a:bodyPr>
          <a:lstStyle/>
          <a:p>
            <a:r>
              <a:rPr lang="hr-HR" dirty="0"/>
              <a:t>VAUČERI ZA OBRAZOVANJE</a:t>
            </a:r>
            <a:br>
              <a:rPr lang="hr-HR" dirty="0"/>
            </a:br>
            <a:r>
              <a:rPr lang="hr-HR" dirty="0"/>
              <a:t>zahtjev i obveze</a:t>
            </a:r>
            <a:endParaRPr lang="hr-HR" sz="3600" b="1" dirty="0">
              <a:latin typeface="ClanPro-Bold" panose="020B0804020101020102"/>
            </a:endParaRPr>
          </a:p>
        </p:txBody>
      </p:sp>
      <p:sp>
        <p:nvSpPr>
          <p:cNvPr id="4" name="Rectangle 3"/>
          <p:cNvSpPr/>
          <p:nvPr/>
        </p:nvSpPr>
        <p:spPr>
          <a:xfrm>
            <a:off x="5381897" y="0"/>
            <a:ext cx="6810101" cy="6555641"/>
          </a:xfrm>
          <a:prstGeom prst="rect">
            <a:avLst/>
          </a:prstGeom>
        </p:spPr>
        <p:txBody>
          <a:bodyPr wrap="square">
            <a:spAutoFit/>
          </a:bodyPr>
          <a:lstStyle/>
          <a:p>
            <a:r>
              <a:rPr lang="hr-HR" sz="1500" b="1" dirty="0">
                <a:latin typeface="ClanPro-Book"/>
              </a:rPr>
              <a:t>1 osoba = 1 vaučer do 2026.</a:t>
            </a:r>
          </a:p>
          <a:p>
            <a:endParaRPr lang="hr-HR" sz="1500" dirty="0">
              <a:latin typeface="ClanPro-Book"/>
            </a:endParaRPr>
          </a:p>
          <a:p>
            <a:pPr marL="285750" indent="-285750">
              <a:buFont typeface="Arial" panose="020B0604020202020204" pitchFamily="34" charset="0"/>
              <a:buChar char="•"/>
            </a:pPr>
            <a:r>
              <a:rPr lang="hr-HR" sz="1500" dirty="0">
                <a:latin typeface="ClanPro-Book"/>
              </a:rPr>
              <a:t>polaznik podnosi zahtjev </a:t>
            </a:r>
            <a:r>
              <a:rPr lang="hr-HR" sz="1500" dirty="0">
                <a:latin typeface="ClanPro-Book"/>
                <a:hlinkClick r:id="rId3"/>
              </a:rPr>
              <a:t>https://vauceri.hzz.hr/</a:t>
            </a:r>
            <a:r>
              <a:rPr lang="hr-HR" sz="1500" dirty="0">
                <a:latin typeface="ClanPro-Book"/>
              </a:rPr>
              <a:t> </a:t>
            </a:r>
          </a:p>
          <a:p>
            <a:r>
              <a:rPr lang="hr-HR" sz="1500" dirty="0">
                <a:latin typeface="ClanPro-Book"/>
              </a:rPr>
              <a:t>najkasnije 16 dana prije početka obrazovanja</a:t>
            </a:r>
          </a:p>
          <a:p>
            <a:endParaRPr lang="hr-HR" sz="1500" dirty="0">
              <a:latin typeface="ClanPro-Book"/>
            </a:endParaRPr>
          </a:p>
          <a:p>
            <a:pPr marL="285750" indent="-285750">
              <a:buFont typeface="Arial" panose="020B0604020202020204" pitchFamily="34" charset="0"/>
              <a:buChar char="•"/>
            </a:pPr>
            <a:r>
              <a:rPr lang="hr-HR" sz="1500" dirty="0">
                <a:latin typeface="ClanPro-Book"/>
              </a:rPr>
              <a:t>prilaže ponudu obraz. ustanove, životopis, osobnu iskaznicu, svjedodžbu ili diplomu (i liječničku potvrdu)</a:t>
            </a:r>
          </a:p>
          <a:p>
            <a:endParaRPr lang="hr-HR" sz="1500" dirty="0">
              <a:latin typeface="ClanPro-Book"/>
            </a:endParaRPr>
          </a:p>
          <a:p>
            <a:pPr marL="285750" indent="-285750">
              <a:buFont typeface="Arial" panose="020B0604020202020204" pitchFamily="34" charset="0"/>
              <a:buChar char="•"/>
            </a:pPr>
            <a:r>
              <a:rPr lang="hr-HR" sz="1500" dirty="0">
                <a:latin typeface="ClanPro-Book"/>
              </a:rPr>
              <a:t>aktivirati vaučer u roku 4 mjeseca od odobrenja </a:t>
            </a:r>
          </a:p>
          <a:p>
            <a:r>
              <a:rPr lang="hr-HR" sz="1500" dirty="0">
                <a:latin typeface="ClanPro-Book"/>
              </a:rPr>
              <a:t>(ako propušteno, pričekati 3 mj. za novi zahtjev)</a:t>
            </a:r>
          </a:p>
          <a:p>
            <a:endParaRPr lang="hr-HR" sz="1500" dirty="0">
              <a:latin typeface="ClanPro-Book"/>
            </a:endParaRPr>
          </a:p>
          <a:p>
            <a:pPr marL="285750" indent="-285750">
              <a:buFont typeface="Arial" panose="020B0604020202020204" pitchFamily="34" charset="0"/>
              <a:buChar char="•"/>
            </a:pPr>
            <a:r>
              <a:rPr lang="hr-HR" sz="1500" dirty="0">
                <a:latin typeface="ClanPro-Book"/>
              </a:rPr>
              <a:t>obavijestiti HZZ 10 dana prije o datumu početka i </a:t>
            </a:r>
          </a:p>
          <a:p>
            <a:r>
              <a:rPr lang="hr-HR" sz="1500" dirty="0">
                <a:latin typeface="ClanPro-Book"/>
              </a:rPr>
              <a:t>platiti razliku (polaznik ili poslodavac) ako skuplje 5 dana prije početka.</a:t>
            </a:r>
          </a:p>
          <a:p>
            <a:endParaRPr lang="hr-HR" sz="1500" dirty="0">
              <a:latin typeface="ClanPro-Book"/>
            </a:endParaRPr>
          </a:p>
          <a:p>
            <a:pPr marL="285750" indent="-285750">
              <a:buFont typeface="Arial" panose="020B0604020202020204" pitchFamily="34" charset="0"/>
              <a:buChar char="•"/>
            </a:pPr>
            <a:r>
              <a:rPr lang="hr-HR" sz="1500" b="1" dirty="0">
                <a:latin typeface="ClanPro-Book"/>
              </a:rPr>
              <a:t>završiti obrazovanje u 10 </a:t>
            </a:r>
            <a:r>
              <a:rPr lang="hr-HR" sz="1500" dirty="0">
                <a:latin typeface="ClanPro-Book"/>
              </a:rPr>
              <a:t>(sekundarna razina) </a:t>
            </a:r>
            <a:r>
              <a:rPr lang="hr-HR" sz="1500" b="1" dirty="0">
                <a:latin typeface="ClanPro-Book"/>
              </a:rPr>
              <a:t>odnosno 12 mjeseci </a:t>
            </a:r>
            <a:r>
              <a:rPr lang="hr-HR" sz="1500" dirty="0">
                <a:latin typeface="ClanPro-Book"/>
              </a:rPr>
              <a:t>(tercijarna razina) </a:t>
            </a:r>
            <a:r>
              <a:rPr lang="hr-HR" sz="1500" b="1" dirty="0">
                <a:latin typeface="ClanPro-Book"/>
              </a:rPr>
              <a:t>odnosno 24 mjeseca </a:t>
            </a:r>
            <a:r>
              <a:rPr lang="hr-HR" sz="1500" dirty="0">
                <a:latin typeface="ClanPro-Book"/>
              </a:rPr>
              <a:t>(uključeni u Posao+ za cjelovite kvalifikacije), u roku 3 mjeseca položiti završni ispit i dostaviti potvrdu/uvjerenje o uspješno završenom programu.</a:t>
            </a:r>
          </a:p>
          <a:p>
            <a:endParaRPr lang="hr-HR" sz="1500" dirty="0">
              <a:latin typeface="ClanPro-Book"/>
            </a:endParaRPr>
          </a:p>
          <a:p>
            <a:r>
              <a:rPr lang="hr-HR" sz="1500" dirty="0">
                <a:latin typeface="ClanPro-Book"/>
              </a:rPr>
              <a:t>Svi postupci isključivo </a:t>
            </a:r>
            <a:r>
              <a:rPr lang="hr-HR" sz="1500" b="1" dirty="0">
                <a:latin typeface="ClanPro-Book"/>
              </a:rPr>
              <a:t>online</a:t>
            </a:r>
            <a:r>
              <a:rPr lang="hr-HR" sz="1500" dirty="0">
                <a:latin typeface="ClanPro-Book"/>
              </a:rPr>
              <a:t> kroz istu stranicu.  </a:t>
            </a:r>
          </a:p>
          <a:p>
            <a:endParaRPr lang="hr-HR" sz="1500" dirty="0">
              <a:latin typeface="ClanPro-Book"/>
            </a:endParaRPr>
          </a:p>
          <a:p>
            <a:r>
              <a:rPr lang="hr-HR" sz="1500" dirty="0">
                <a:latin typeface="ClanPro-Book"/>
              </a:rPr>
              <a:t>Od početka provedbe ukupno je odobreno </a:t>
            </a:r>
            <a:r>
              <a:rPr lang="hr-HR" sz="1500" b="1" dirty="0">
                <a:latin typeface="ClanPro-Book"/>
              </a:rPr>
              <a:t>34 825 </a:t>
            </a:r>
            <a:r>
              <a:rPr lang="hr-HR" sz="1500" dirty="0">
                <a:latin typeface="ClanPro-Book"/>
              </a:rPr>
              <a:t>zahtjeva </a:t>
            </a:r>
          </a:p>
          <a:p>
            <a:r>
              <a:rPr lang="hr-HR" sz="1500" dirty="0">
                <a:latin typeface="ClanPro-Book"/>
              </a:rPr>
              <a:t>(20 406 za stjecanje digitalnih, 4 972 zelenih te 9 447 ostalih vještina).</a:t>
            </a:r>
          </a:p>
          <a:p>
            <a:endParaRPr lang="hr-HR" sz="1500" dirty="0">
              <a:latin typeface="ClanPro-Book"/>
            </a:endParaRPr>
          </a:p>
          <a:p>
            <a:r>
              <a:rPr lang="hr-HR" sz="1500" b="1" dirty="0">
                <a:latin typeface="ClanPro-Book"/>
              </a:rPr>
              <a:t>180 obrazovnih ustanova </a:t>
            </a:r>
            <a:r>
              <a:rPr lang="hr-HR" sz="1500" dirty="0">
                <a:latin typeface="ClanPro-Book"/>
              </a:rPr>
              <a:t>nudi ukupno 1 940, ali 332 različita programa obrazovanja (120 za stjecanje digitalnih, 77 zelenih te 135 općih vještina).</a:t>
            </a:r>
          </a:p>
          <a:p>
            <a:endParaRPr lang="hr-HR" sz="1500" dirty="0">
              <a:latin typeface="ClanPro-Book"/>
            </a:endParaRPr>
          </a:p>
          <a:p>
            <a:r>
              <a:rPr lang="hr-HR" sz="1500" dirty="0">
                <a:latin typeface="ClanPro-Book"/>
              </a:rPr>
              <a:t>	Od 1.4.2022. do 17.2.2025. </a:t>
            </a:r>
            <a:r>
              <a:rPr lang="hr-HR" sz="1500" b="1" dirty="0">
                <a:latin typeface="ClanPro-Book"/>
              </a:rPr>
              <a:t>ukupno je isplaćeno 32 194 348,37 eura.</a:t>
            </a:r>
            <a:endParaRPr lang="hr-HR" sz="1500" dirty="0">
              <a:latin typeface="ClanPro-Book"/>
            </a:endParaRPr>
          </a:p>
        </p:txBody>
      </p:sp>
      <p:pic>
        <p:nvPicPr>
          <p:cNvPr id="9" name="Picture 8"/>
          <p:cNvPicPr>
            <a:picLocks noChangeAspect="1"/>
          </p:cNvPicPr>
          <p:nvPr/>
        </p:nvPicPr>
        <p:blipFill>
          <a:blip r:embed="rId4"/>
          <a:stretch>
            <a:fillRect/>
          </a:stretch>
        </p:blipFill>
        <p:spPr>
          <a:xfrm>
            <a:off x="235049" y="1410790"/>
            <a:ext cx="4859096" cy="4423953"/>
          </a:xfrm>
          <a:prstGeom prst="rect">
            <a:avLst/>
          </a:prstGeom>
        </p:spPr>
      </p:pic>
    </p:spTree>
    <p:extLst>
      <p:ext uri="{BB962C8B-B14F-4D97-AF65-F5344CB8AC3E}">
        <p14:creationId xmlns:p14="http://schemas.microsoft.com/office/powerpoint/2010/main" val="609524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2" name="Title 1"/>
          <p:cNvSpPr>
            <a:spLocks noGrp="1"/>
          </p:cNvSpPr>
          <p:nvPr>
            <p:ph type="title"/>
          </p:nvPr>
        </p:nvSpPr>
        <p:spPr>
          <a:xfrm>
            <a:off x="715619" y="616341"/>
            <a:ext cx="4343398" cy="4547842"/>
          </a:xfrm>
        </p:spPr>
        <p:txBody>
          <a:bodyPr>
            <a:normAutofit/>
          </a:bodyPr>
          <a:lstStyle/>
          <a:p>
            <a:r>
              <a:rPr lang="hr-HR" b="1" dirty="0"/>
              <a:t>VAUČERI ZA OBRAZOVANJE</a:t>
            </a:r>
            <a:br>
              <a:rPr lang="hr-HR" b="1" dirty="0"/>
            </a:br>
            <a:br>
              <a:rPr lang="hr-HR" dirty="0"/>
            </a:br>
            <a:r>
              <a:rPr lang="hr-HR" dirty="0"/>
              <a:t>sufinanciranje programa obrazovanja za stjecanje zelenih, digitalnih i ostalih vještina traženih na tržištu rada i učenje hrvatskog kao stranog jezika</a:t>
            </a:r>
            <a:endParaRPr lang="hr-HR" sz="3600" b="1" dirty="0">
              <a:latin typeface="ClanPro-Bold" panose="020B0804020101020102"/>
            </a:endParaRPr>
          </a:p>
        </p:txBody>
      </p:sp>
      <p:sp>
        <p:nvSpPr>
          <p:cNvPr id="6" name="TextBox 5">
            <a:extLst>
              <a:ext uri="{FF2B5EF4-FFF2-40B4-BE49-F238E27FC236}">
                <a16:creationId xmlns:a16="http://schemas.microsoft.com/office/drawing/2014/main" id="{7A200ED1-226A-37A6-C9CB-ECC5B871299A}"/>
              </a:ext>
            </a:extLst>
          </p:cNvPr>
          <p:cNvSpPr txBox="1"/>
          <p:nvPr/>
        </p:nvSpPr>
        <p:spPr>
          <a:xfrm>
            <a:off x="5364479" y="0"/>
            <a:ext cx="6827521" cy="607859"/>
          </a:xfrm>
          <a:prstGeom prst="rect">
            <a:avLst/>
          </a:prstGeom>
          <a:noFill/>
        </p:spPr>
        <p:txBody>
          <a:bodyPr wrap="square">
            <a:spAutoFit/>
          </a:bodyPr>
          <a:lstStyle/>
          <a:p>
            <a:endParaRPr lang="hr-HR" sz="1600" dirty="0"/>
          </a:p>
          <a:p>
            <a:pPr defTabSz="259738">
              <a:lnSpc>
                <a:spcPct val="100000"/>
              </a:lnSpc>
              <a:spcBef>
                <a:spcPts val="300"/>
              </a:spcBef>
              <a:buClrTx/>
              <a:tabLst>
                <a:tab pos="259200" algn="l"/>
                <a:tab pos="331200" algn="l"/>
                <a:tab pos="439200" algn="l"/>
                <a:tab pos="540000" algn="l"/>
              </a:tabLst>
            </a:pPr>
            <a:endParaRPr lang="hr-HR" sz="1500" dirty="0"/>
          </a:p>
        </p:txBody>
      </p:sp>
      <p:pic>
        <p:nvPicPr>
          <p:cNvPr id="11" name="Picture 10"/>
          <p:cNvPicPr>
            <a:picLocks noChangeAspect="1"/>
          </p:cNvPicPr>
          <p:nvPr/>
        </p:nvPicPr>
        <p:blipFill>
          <a:blip r:embed="rId3"/>
          <a:stretch>
            <a:fillRect/>
          </a:stretch>
        </p:blipFill>
        <p:spPr>
          <a:xfrm>
            <a:off x="5364480" y="-851"/>
            <a:ext cx="6827520" cy="6392942"/>
          </a:xfrm>
          <a:prstGeom prst="rect">
            <a:avLst/>
          </a:prstGeom>
        </p:spPr>
      </p:pic>
    </p:spTree>
    <p:extLst>
      <p:ext uri="{BB962C8B-B14F-4D97-AF65-F5344CB8AC3E}">
        <p14:creationId xmlns:p14="http://schemas.microsoft.com/office/powerpoint/2010/main" val="227001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8C8B-8E6E-CC2D-F937-5E526C3CD72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A200ED1-226A-37A6-C9CB-ECC5B871299A}"/>
              </a:ext>
            </a:extLst>
          </p:cNvPr>
          <p:cNvSpPr txBox="1"/>
          <p:nvPr/>
        </p:nvSpPr>
        <p:spPr>
          <a:xfrm>
            <a:off x="5364479" y="0"/>
            <a:ext cx="6827521" cy="607859"/>
          </a:xfrm>
          <a:prstGeom prst="rect">
            <a:avLst/>
          </a:prstGeom>
          <a:noFill/>
        </p:spPr>
        <p:txBody>
          <a:bodyPr wrap="square">
            <a:spAutoFit/>
          </a:bodyPr>
          <a:lstStyle/>
          <a:p>
            <a:endParaRPr lang="hr-HR" sz="1600" dirty="0"/>
          </a:p>
          <a:p>
            <a:pPr defTabSz="259738">
              <a:lnSpc>
                <a:spcPct val="100000"/>
              </a:lnSpc>
              <a:spcBef>
                <a:spcPts val="300"/>
              </a:spcBef>
              <a:buClrTx/>
              <a:tabLst>
                <a:tab pos="259200" algn="l"/>
                <a:tab pos="331200" algn="l"/>
                <a:tab pos="439200" algn="l"/>
                <a:tab pos="540000" algn="l"/>
              </a:tabLst>
            </a:pPr>
            <a:endParaRPr lang="hr-HR" sz="1500" dirty="0"/>
          </a:p>
        </p:txBody>
      </p:sp>
      <p:pic>
        <p:nvPicPr>
          <p:cNvPr id="5" name="Picture 4"/>
          <p:cNvPicPr>
            <a:picLocks noChangeAspect="1"/>
          </p:cNvPicPr>
          <p:nvPr/>
        </p:nvPicPr>
        <p:blipFill>
          <a:blip r:embed="rId3"/>
          <a:stretch>
            <a:fillRect/>
          </a:stretch>
        </p:blipFill>
        <p:spPr>
          <a:xfrm>
            <a:off x="-1" y="0"/>
            <a:ext cx="6905898" cy="6858000"/>
          </a:xfrm>
          <a:prstGeom prst="rect">
            <a:avLst/>
          </a:prstGeom>
        </p:spPr>
      </p:pic>
      <p:pic>
        <p:nvPicPr>
          <p:cNvPr id="8" name="Picture 7"/>
          <p:cNvPicPr>
            <a:picLocks noChangeAspect="1"/>
          </p:cNvPicPr>
          <p:nvPr/>
        </p:nvPicPr>
        <p:blipFill>
          <a:blip r:embed="rId4"/>
          <a:stretch>
            <a:fillRect/>
          </a:stretch>
        </p:blipFill>
        <p:spPr>
          <a:xfrm>
            <a:off x="7045234" y="-1"/>
            <a:ext cx="5068389" cy="6313715"/>
          </a:xfrm>
          <a:prstGeom prst="rect">
            <a:avLst/>
          </a:prstGeom>
        </p:spPr>
      </p:pic>
    </p:spTree>
    <p:extLst>
      <p:ext uri="{BB962C8B-B14F-4D97-AF65-F5344CB8AC3E}">
        <p14:creationId xmlns:p14="http://schemas.microsoft.com/office/powerpoint/2010/main" val="59476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A9060-10FA-682E-D27F-60E832E9AA27}"/>
              </a:ext>
            </a:extLst>
          </p:cNvPr>
          <p:cNvSpPr>
            <a:spLocks noGrp="1"/>
          </p:cNvSpPr>
          <p:nvPr>
            <p:ph type="title"/>
          </p:nvPr>
        </p:nvSpPr>
        <p:spPr>
          <a:xfrm>
            <a:off x="704250" y="3976099"/>
            <a:ext cx="6076693" cy="2409757"/>
          </a:xfrm>
        </p:spPr>
        <p:txBody>
          <a:bodyPr>
            <a:normAutofit fontScale="90000"/>
          </a:bodyPr>
          <a:lstStyle/>
          <a:p>
            <a:r>
              <a:rPr lang="hr-HR" dirty="0">
                <a:latin typeface="Bahnschrift Condensed" panose="020B0502040204020203" pitchFamily="34" charset="0"/>
              </a:rPr>
              <a:t>Hvala na pozornosti!</a:t>
            </a:r>
          </a:p>
        </p:txBody>
      </p:sp>
    </p:spTree>
    <p:extLst>
      <p:ext uri="{BB962C8B-B14F-4D97-AF65-F5344CB8AC3E}">
        <p14:creationId xmlns:p14="http://schemas.microsoft.com/office/powerpoint/2010/main" val="1813524951"/>
      </p:ext>
    </p:extLst>
  </p:cSld>
  <p:clrMapOvr>
    <a:masterClrMapping/>
  </p:clrMapOvr>
</p:sld>
</file>

<file path=ppt/theme/theme1.xml><?xml version="1.0" encoding="utf-8"?>
<a:theme xmlns:a="http://schemas.openxmlformats.org/drawingml/2006/main" name="Thème Office">
  <a:themeElements>
    <a:clrScheme name="Personnalisé 3">
      <a:dk1>
        <a:srgbClr val="000000"/>
      </a:dk1>
      <a:lt1>
        <a:srgbClr val="FFFFFF"/>
      </a:lt1>
      <a:dk2>
        <a:srgbClr val="363637"/>
      </a:dk2>
      <a:lt2>
        <a:srgbClr val="E8E8E8"/>
      </a:lt2>
      <a:accent1>
        <a:srgbClr val="D22126"/>
      </a:accent1>
      <a:accent2>
        <a:srgbClr val="38B34A"/>
      </a:accent2>
      <a:accent3>
        <a:srgbClr val="05A0DC"/>
      </a:accent3>
      <a:accent4>
        <a:srgbClr val="B3B2B3"/>
      </a:accent4>
      <a:accent5>
        <a:srgbClr val="FDFFF7"/>
      </a:accent5>
      <a:accent6>
        <a:srgbClr val="000000"/>
      </a:accent6>
      <a:hlink>
        <a:srgbClr val="05A0DC"/>
      </a:hlink>
      <a:folHlink>
        <a:srgbClr val="D2212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sustava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Thème Office">
  <a:themeElements>
    <a:clrScheme name="Personnalisé 3">
      <a:dk1>
        <a:srgbClr val="000000"/>
      </a:dk1>
      <a:lt1>
        <a:srgbClr val="FFFFFF"/>
      </a:lt1>
      <a:dk2>
        <a:srgbClr val="363637"/>
      </a:dk2>
      <a:lt2>
        <a:srgbClr val="E8E8E8"/>
      </a:lt2>
      <a:accent1>
        <a:srgbClr val="D22126"/>
      </a:accent1>
      <a:accent2>
        <a:srgbClr val="38B34A"/>
      </a:accent2>
      <a:accent3>
        <a:srgbClr val="05A0DC"/>
      </a:accent3>
      <a:accent4>
        <a:srgbClr val="B3B2B3"/>
      </a:accent4>
      <a:accent5>
        <a:srgbClr val="FDFFF7"/>
      </a:accent5>
      <a:accent6>
        <a:srgbClr val="000000"/>
      </a:accent6>
      <a:hlink>
        <a:srgbClr val="05A0DC"/>
      </a:hlink>
      <a:folHlink>
        <a:srgbClr val="D2212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4925</TotalTime>
  <Words>3211</Words>
  <Application>Microsoft Office PowerPoint</Application>
  <PresentationFormat>Široki zaslon</PresentationFormat>
  <Paragraphs>401</Paragraphs>
  <Slides>25</Slides>
  <Notes>8</Notes>
  <HiddenSlides>0</HiddenSlides>
  <MMClips>0</MMClips>
  <ScaleCrop>false</ScaleCrop>
  <HeadingPairs>
    <vt:vector size="6" baseType="variant">
      <vt:variant>
        <vt:lpstr>Korišteni fontovi</vt:lpstr>
      </vt:variant>
      <vt:variant>
        <vt:i4>13</vt:i4>
      </vt:variant>
      <vt:variant>
        <vt:lpstr>Tema</vt:lpstr>
      </vt:variant>
      <vt:variant>
        <vt:i4>4</vt:i4>
      </vt:variant>
      <vt:variant>
        <vt:lpstr>Naslovi slajdova</vt:lpstr>
      </vt:variant>
      <vt:variant>
        <vt:i4>25</vt:i4>
      </vt:variant>
    </vt:vector>
  </HeadingPairs>
  <TitlesOfParts>
    <vt:vector size="42" baseType="lpstr">
      <vt:lpstr>Aptos</vt:lpstr>
      <vt:lpstr>Aptos Display</vt:lpstr>
      <vt:lpstr>Arial</vt:lpstr>
      <vt:lpstr>Bahnschrift Condensed</vt:lpstr>
      <vt:lpstr>Calibri</vt:lpstr>
      <vt:lpstr>Calibri Light</vt:lpstr>
      <vt:lpstr>ClanOT-Bold</vt:lpstr>
      <vt:lpstr>ClanPro-Bold</vt:lpstr>
      <vt:lpstr>ClanPro-Book</vt:lpstr>
      <vt:lpstr>ClanPro-Medium</vt:lpstr>
      <vt:lpstr>Courier New</vt:lpstr>
      <vt:lpstr>Raleway Light</vt:lpstr>
      <vt:lpstr>Wingdings</vt:lpstr>
      <vt:lpstr>Thème Office</vt:lpstr>
      <vt:lpstr>Tema sustava Office</vt:lpstr>
      <vt:lpstr>1_Thème Office</vt:lpstr>
      <vt:lpstr>Office Theme</vt:lpstr>
      <vt:lpstr>PowerPoint prezentacija</vt:lpstr>
      <vt:lpstr>PowerPoint prezentacija</vt:lpstr>
      <vt:lpstr>PowerPoint prezentacija</vt:lpstr>
      <vt:lpstr>POTPORA ZA ZAPOŠLJAVANJE</vt:lpstr>
      <vt:lpstr>PowerPoint prezentacija</vt:lpstr>
      <vt:lpstr>PowerPoint prezentacija</vt:lpstr>
      <vt:lpstr>a) Potpora za zapošljavanje - iznosi</vt:lpstr>
      <vt:lpstr>b) Potpora za zapošljavanje zeleno/digitalno - iznosi</vt:lpstr>
      <vt:lpstr>POTPORE ZA PRIPRAVNIŠTVO I MLADE</vt:lpstr>
      <vt:lpstr>a) Potpora za pripravništvo i mlade - iznosi</vt:lpstr>
      <vt:lpstr>b) Potpora za pripravništvo i mlade zeleno/digitalno - iznosi</vt:lpstr>
      <vt:lpstr>POTPORA ZA ZAPOŠLJAVANJE OSOBA UKLJUČENIH U PROGRAM POSAO+</vt:lpstr>
      <vt:lpstr>Ciljane skupine</vt:lpstr>
      <vt:lpstr>PowerPoint prezentacija</vt:lpstr>
      <vt:lpstr>POTPORE ZA OČUVANJE RADNIH MJESTA – SKRAĆIVANJE RADNOG VREMENA</vt:lpstr>
      <vt:lpstr>BIRAM HRVATSKU</vt:lpstr>
      <vt:lpstr>POTPORA ZA USAVRŠAVANJE</vt:lpstr>
      <vt:lpstr>POTPORA ZA USAVRŠAVANJE</vt:lpstr>
      <vt:lpstr>POTPORA ZA USAVRŠAVANJE</vt:lpstr>
      <vt:lpstr>OSPOSOBLJAVANJE NA RADNOM MJESTU</vt:lpstr>
      <vt:lpstr>OSPOSOBLJAVANJE NA RADNOM MJESTU</vt:lpstr>
      <vt:lpstr>VAUČERI ZA OBRAZOVANJE zahtjev i obveze</vt:lpstr>
      <vt:lpstr>VAUČERI ZA OBRAZOVANJE  sufinanciranje programa obrazovanja za stjecanje zelenih, digitalnih i ostalih vještina traženih na tržištu rada i učenje hrvatskog kao stranog jezika</vt:lpstr>
      <vt:lpstr>PowerPoint prezentacija</vt:lpstr>
      <vt:lpstr>Hvala na pozornosti!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RENAUX</dc:creator>
  <cp:lastModifiedBy>Tamara Kljunić</cp:lastModifiedBy>
  <cp:revision>193</cp:revision>
  <dcterms:created xsi:type="dcterms:W3CDTF">2024-05-27T11:16:24Z</dcterms:created>
  <dcterms:modified xsi:type="dcterms:W3CDTF">2025-04-14T07:40:37Z</dcterms:modified>
</cp:coreProperties>
</file>