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4" r:id="rId12"/>
    <p:sldId id="265" r:id="rId13"/>
  </p:sldIdLst>
  <p:sldSz cx="9144000" cy="6858000" type="screen4x3"/>
  <p:notesSz cx="6858000" cy="9144000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1A0FF"/>
    <a:srgbClr val="80AC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82" autoAdjust="0"/>
    <p:restoredTop sz="94660"/>
  </p:normalViewPr>
  <p:slideViewPr>
    <p:cSldViewPr>
      <p:cViewPr>
        <p:scale>
          <a:sx n="71" d="100"/>
          <a:sy n="71" d="100"/>
        </p:scale>
        <p:origin x="-3060" y="-9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E760-74E9-48B3-BE47-A6104F048110}" type="datetimeFigureOut">
              <a:rPr lang="hr-HR" smtClean="0"/>
              <a:t>19.4.2017.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4A538-CC79-4D7D-A44A-5BAB0B0E6D78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E760-74E9-48B3-BE47-A6104F048110}" type="datetimeFigureOut">
              <a:rPr lang="hr-HR" smtClean="0"/>
              <a:t>19.4.2017.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4A538-CC79-4D7D-A44A-5BAB0B0E6D78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E760-74E9-48B3-BE47-A6104F048110}" type="datetimeFigureOut">
              <a:rPr lang="hr-HR" smtClean="0"/>
              <a:t>19.4.2017.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4A538-CC79-4D7D-A44A-5BAB0B0E6D78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E760-74E9-48B3-BE47-A6104F048110}" type="datetimeFigureOut">
              <a:rPr lang="hr-HR" smtClean="0"/>
              <a:t>19.4.2017.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4A538-CC79-4D7D-A44A-5BAB0B0E6D78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E760-74E9-48B3-BE47-A6104F048110}" type="datetimeFigureOut">
              <a:rPr lang="hr-HR" smtClean="0"/>
              <a:t>19.4.2017.</a:t>
            </a:fld>
            <a:endParaRPr lang="hr-H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4A538-CC79-4D7D-A44A-5BAB0B0E6D78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E760-74E9-48B3-BE47-A6104F048110}" type="datetimeFigureOut">
              <a:rPr lang="hr-HR" smtClean="0"/>
              <a:t>19.4.2017.</a:t>
            </a:fld>
            <a:endParaRPr lang="hr-H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4A538-CC79-4D7D-A44A-5BAB0B0E6D78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237381"/>
            <a:ext cx="395536" cy="648003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>
          <a:xfrm>
            <a:off x="395536" y="6237312"/>
            <a:ext cx="8748464" cy="654107"/>
          </a:xfrm>
          <a:prstGeom prst="rect">
            <a:avLst/>
          </a:prstGeom>
          <a:solidFill>
            <a:schemeClr val="bg1">
              <a:lumMod val="95000"/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sp>
        <p:nvSpPr>
          <p:cNvPr id="8" name="TextBox 7"/>
          <p:cNvSpPr txBox="1"/>
          <p:nvPr userDrawn="1"/>
        </p:nvSpPr>
        <p:spPr>
          <a:xfrm>
            <a:off x="431336" y="6525344"/>
            <a:ext cx="8389136" cy="307696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1400" b="1" dirty="0" smtClean="0">
                <a:solidFill>
                  <a:schemeClr val="bg1">
                    <a:lumMod val="50000"/>
                  </a:schemeClr>
                </a:solidFill>
                <a:latin typeface="BankGothic Lt BT" pitchFamily="34" charset="0"/>
              </a:rPr>
              <a:t>STUDIO NEXAR _ URE</a:t>
            </a:r>
            <a:r>
              <a:rPr lang="hr-HR" sz="1400" b="1" baseline="0" dirty="0" smtClean="0">
                <a:solidFill>
                  <a:schemeClr val="bg1">
                    <a:lumMod val="50000"/>
                  </a:schemeClr>
                </a:solidFill>
                <a:latin typeface="BankGothic Lt BT" pitchFamily="34" charset="0"/>
              </a:rPr>
              <a:t>DENJE PARKA U ULICI EUGENA KUMIČIĆA _ IVANEC</a:t>
            </a:r>
            <a:endParaRPr lang="hr-HR" sz="1400" b="1" dirty="0">
              <a:solidFill>
                <a:schemeClr val="bg1">
                  <a:lumMod val="50000"/>
                </a:schemeClr>
              </a:solidFill>
              <a:latin typeface="BankGothic Lt BT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237381"/>
            <a:ext cx="395536" cy="648003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>
          <a:xfrm>
            <a:off x="395536" y="6237312"/>
            <a:ext cx="8748464" cy="654107"/>
          </a:xfrm>
          <a:prstGeom prst="rect">
            <a:avLst/>
          </a:prstGeom>
          <a:solidFill>
            <a:schemeClr val="bg1">
              <a:lumMod val="95000"/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0" rIns="91373" bIns="45680" rtlCol="0" anchor="ctr"/>
          <a:lstStyle/>
          <a:p>
            <a:pPr algn="ctr"/>
            <a:endParaRPr lang="hr-HR"/>
          </a:p>
        </p:txBody>
      </p:sp>
      <p:sp>
        <p:nvSpPr>
          <p:cNvPr id="8" name="TextBox 7"/>
          <p:cNvSpPr txBox="1"/>
          <p:nvPr userDrawn="1"/>
        </p:nvSpPr>
        <p:spPr>
          <a:xfrm>
            <a:off x="431336" y="6525344"/>
            <a:ext cx="8389136" cy="307696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1400" b="1" dirty="0" smtClean="0">
                <a:solidFill>
                  <a:srgbClr val="C00000"/>
                </a:solidFill>
                <a:latin typeface="BankGothic Md BT" pitchFamily="34" charset="0"/>
              </a:rPr>
              <a:t>URE</a:t>
            </a:r>
            <a:r>
              <a:rPr lang="hr-HR" sz="1400" b="1" baseline="0" dirty="0" smtClean="0">
                <a:solidFill>
                  <a:srgbClr val="C00000"/>
                </a:solidFill>
                <a:latin typeface="BankGothic Md BT" pitchFamily="34" charset="0"/>
              </a:rPr>
              <a:t>DENJE DJEČJEG PARKA U ULICI EUGENA KUMIČIĆA _ IVANEC</a:t>
            </a:r>
            <a:endParaRPr lang="hr-HR" sz="1400" b="1" dirty="0">
              <a:solidFill>
                <a:srgbClr val="C00000"/>
              </a:solidFill>
              <a:latin typeface="BankGothic Md BT" pitchFamily="34" charset="0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431336" y="6289656"/>
            <a:ext cx="8389136" cy="307696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r>
              <a:rPr lang="hr-HR" sz="1400" b="1" dirty="0" smtClean="0">
                <a:solidFill>
                  <a:schemeClr val="bg1">
                    <a:lumMod val="50000"/>
                  </a:schemeClr>
                </a:solidFill>
                <a:latin typeface="BankGothic Md BT" pitchFamily="34" charset="0"/>
              </a:rPr>
              <a:t>STUDIO NEXAR</a:t>
            </a:r>
            <a:endParaRPr lang="hr-HR" sz="1400" b="1" dirty="0">
              <a:solidFill>
                <a:schemeClr val="bg1">
                  <a:lumMod val="50000"/>
                </a:schemeClr>
              </a:solidFill>
              <a:latin typeface="BankGothic Md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E760-74E9-48B3-BE47-A6104F048110}" type="datetimeFigureOut">
              <a:rPr lang="hr-HR" smtClean="0"/>
              <a:t>19.4.2017.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4A538-CC79-4D7D-A44A-5BAB0B0E6D78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E760-74E9-48B3-BE47-A6104F048110}" type="datetimeFigureOut">
              <a:rPr lang="hr-HR" smtClean="0"/>
              <a:t>19.4.2017.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4A538-CC79-4D7D-A44A-5BAB0B0E6D78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E760-74E9-48B3-BE47-A6104F048110}" type="datetimeFigureOut">
              <a:rPr lang="hr-HR" smtClean="0"/>
              <a:t>19.4.2017.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4A538-CC79-4D7D-A44A-5BAB0B0E6D78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E760-74E9-48B3-BE47-A6104F048110}" type="datetimeFigureOut">
              <a:rPr lang="hr-HR" smtClean="0"/>
              <a:t>19.4.2017.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4A538-CC79-4D7D-A44A-5BAB0B0E6D78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41E760-74E9-48B3-BE47-A6104F048110}" type="datetimeFigureOut">
              <a:rPr lang="hr-HR" smtClean="0"/>
              <a:t>19.4.2017.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44A538-CC79-4D7D-A44A-5BAB0B0E6D78}" type="slidenum">
              <a:rPr lang="hr-HR" smtClean="0"/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3.png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21.jpeg"/><Relationship Id="rId7" Type="http://schemas.openxmlformats.org/officeDocument/2006/relationships/image" Target="../media/image2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microsoft.com/office/2007/relationships/hdphoto" Target="../media/hdphoto5.wdp"/><Relationship Id="rId9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29.jpeg"/><Relationship Id="rId7" Type="http://schemas.openxmlformats.org/officeDocument/2006/relationships/image" Target="../media/image3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13" Type="http://schemas.microsoft.com/office/2007/relationships/hdphoto" Target="../media/hdphoto11.wdp"/><Relationship Id="rId18" Type="http://schemas.microsoft.com/office/2007/relationships/hdphoto" Target="../media/hdphoto13.wdp"/><Relationship Id="rId26" Type="http://schemas.microsoft.com/office/2007/relationships/hdphoto" Target="../media/hdphoto17.wdp"/><Relationship Id="rId3" Type="http://schemas.openxmlformats.org/officeDocument/2006/relationships/image" Target="../media/image34.jpeg"/><Relationship Id="rId21" Type="http://schemas.openxmlformats.org/officeDocument/2006/relationships/image" Target="../media/image45.jpeg"/><Relationship Id="rId7" Type="http://schemas.microsoft.com/office/2007/relationships/hdphoto" Target="../media/hdphoto8.wdp"/><Relationship Id="rId12" Type="http://schemas.openxmlformats.org/officeDocument/2006/relationships/image" Target="../media/image40.jpeg"/><Relationship Id="rId17" Type="http://schemas.openxmlformats.org/officeDocument/2006/relationships/image" Target="../media/image43.jpeg"/><Relationship Id="rId25" Type="http://schemas.openxmlformats.org/officeDocument/2006/relationships/image" Target="../media/image47.jpeg"/><Relationship Id="rId2" Type="http://schemas.openxmlformats.org/officeDocument/2006/relationships/image" Target="../media/image20.jpeg"/><Relationship Id="rId16" Type="http://schemas.microsoft.com/office/2007/relationships/hdphoto" Target="../media/hdphoto12.wdp"/><Relationship Id="rId20" Type="http://schemas.microsoft.com/office/2007/relationships/hdphoto" Target="../media/hdphoto14.wdp"/><Relationship Id="rId29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11" Type="http://schemas.microsoft.com/office/2007/relationships/hdphoto" Target="../media/hdphoto10.wdp"/><Relationship Id="rId24" Type="http://schemas.microsoft.com/office/2007/relationships/hdphoto" Target="../media/hdphoto16.wdp"/><Relationship Id="rId5" Type="http://schemas.openxmlformats.org/officeDocument/2006/relationships/image" Target="../media/image36.jpeg"/><Relationship Id="rId15" Type="http://schemas.openxmlformats.org/officeDocument/2006/relationships/image" Target="../media/image42.jpeg"/><Relationship Id="rId23" Type="http://schemas.openxmlformats.org/officeDocument/2006/relationships/image" Target="../media/image46.jpeg"/><Relationship Id="rId28" Type="http://schemas.microsoft.com/office/2007/relationships/hdphoto" Target="../media/hdphoto18.wdp"/><Relationship Id="rId10" Type="http://schemas.openxmlformats.org/officeDocument/2006/relationships/image" Target="../media/image39.jpeg"/><Relationship Id="rId19" Type="http://schemas.openxmlformats.org/officeDocument/2006/relationships/image" Target="../media/image44.jpeg"/><Relationship Id="rId4" Type="http://schemas.openxmlformats.org/officeDocument/2006/relationships/image" Target="../media/image35.jpeg"/><Relationship Id="rId9" Type="http://schemas.microsoft.com/office/2007/relationships/hdphoto" Target="../media/hdphoto9.wdp"/><Relationship Id="rId14" Type="http://schemas.openxmlformats.org/officeDocument/2006/relationships/image" Target="../media/image41.jpeg"/><Relationship Id="rId22" Type="http://schemas.microsoft.com/office/2007/relationships/hdphoto" Target="../media/hdphoto15.wdp"/><Relationship Id="rId27" Type="http://schemas.openxmlformats.org/officeDocument/2006/relationships/image" Target="../media/image48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X:\01 arhitektura_NEXAR\10_projekti TD\269_Dječji park Kumičićeva Ivanec TD_13-16\06_13-16 prezentacija\13-16 Grad 17.04.05\01 Materijali\renderi\kumiciceva_render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4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6289656"/>
            <a:ext cx="5184576" cy="307696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pPr defTabSz="5755209"/>
            <a:r>
              <a:rPr lang="hr-HR" sz="1400" b="1" dirty="0" smtClean="0">
                <a:solidFill>
                  <a:prstClr val="black"/>
                </a:solidFill>
                <a:latin typeface="BankGothic Md BT" pitchFamily="34" charset="0"/>
              </a:rPr>
              <a:t>POLOŽAJ U GRADU</a:t>
            </a:r>
            <a:endParaRPr lang="hr-HR" sz="1400" b="1" dirty="0">
              <a:solidFill>
                <a:prstClr val="black"/>
              </a:solidFill>
              <a:latin typeface="BankGothic Md BT" pitchFamily="34" charset="0"/>
            </a:endParaRPr>
          </a:p>
        </p:txBody>
      </p:sp>
      <p:pic>
        <p:nvPicPr>
          <p:cNvPr id="2050" name="Picture 2" descr="X:\01 arhitektura_NEXAR\10_projekti TD\269_Dječji park Kumičićeva Ivanec TD_13-16\06_13-16 prezentacija\13-16 Grad 17.04.05\01 Materijali\postojece\zrak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17" r="1174"/>
          <a:stretch/>
        </p:blipFill>
        <p:spPr bwMode="auto">
          <a:xfrm>
            <a:off x="6824" y="0"/>
            <a:ext cx="9137176" cy="624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-108520" y="-31017"/>
            <a:ext cx="9252520" cy="6271962"/>
          </a:xfrm>
          <a:prstGeom prst="rect">
            <a:avLst/>
          </a:prstGeom>
          <a:solidFill>
            <a:schemeClr val="bg1">
              <a:lumMod val="9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pic>
        <p:nvPicPr>
          <p:cNvPr id="2051" name="Picture 3" descr="X:\01 arhitektura_NEXAR\10_projekti TD\269_Dječji park Kumičićeva Ivanec TD_13-16\06_13-16 prezentacija\13-16 Grad 17.04.05\01 Materijali\postojece\zrak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09" r="9891"/>
          <a:stretch/>
        </p:blipFill>
        <p:spPr bwMode="auto">
          <a:xfrm>
            <a:off x="0" y="9844"/>
            <a:ext cx="4802521" cy="624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004048" y="1484784"/>
            <a:ext cx="360040" cy="432048"/>
          </a:xfrm>
          <a:prstGeom prst="rect">
            <a:avLst/>
          </a:prstGeom>
          <a:solidFill>
            <a:schemeClr val="bg1">
              <a:lumMod val="95000"/>
              <a:alpha val="22000"/>
            </a:schemeClr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6" name="TextBox 5"/>
          <p:cNvSpPr txBox="1"/>
          <p:nvPr/>
        </p:nvSpPr>
        <p:spPr>
          <a:xfrm rot="21434079">
            <a:off x="1671186" y="2032030"/>
            <a:ext cx="142058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900" b="1" dirty="0" smtClean="0">
                <a:solidFill>
                  <a:srgbClr val="C00000"/>
                </a:solidFill>
              </a:rPr>
              <a:t>ULICA EUGENA KUMIČIĆA</a:t>
            </a:r>
            <a:endParaRPr lang="hr-HR" sz="9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89283" y="5363924"/>
            <a:ext cx="12666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r-HR" sz="900" b="1" dirty="0" smtClean="0">
                <a:solidFill>
                  <a:srgbClr val="C00000"/>
                </a:solidFill>
              </a:rPr>
              <a:t>AUTOBUSNI KLODVOR</a:t>
            </a:r>
          </a:p>
          <a:p>
            <a:pPr algn="ctr"/>
            <a:r>
              <a:rPr lang="hr-HR" sz="900" b="1" dirty="0" smtClean="0">
                <a:solidFill>
                  <a:srgbClr val="C00000"/>
                </a:solidFill>
              </a:rPr>
              <a:t>IVANEC</a:t>
            </a:r>
            <a:endParaRPr lang="hr-HR" sz="9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 rot="21434079">
            <a:off x="1108554" y="4039198"/>
            <a:ext cx="142058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900" b="1" dirty="0" smtClean="0">
                <a:solidFill>
                  <a:srgbClr val="C00000"/>
                </a:solidFill>
              </a:rPr>
              <a:t>ULICA EUGENA KUMIČIĆA</a:t>
            </a:r>
            <a:endParaRPr lang="hr-HR" sz="900" b="1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16992" y="5430416"/>
            <a:ext cx="59984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r-HR" sz="900" b="1" dirty="0" smtClean="0">
                <a:solidFill>
                  <a:srgbClr val="C00000"/>
                </a:solidFill>
              </a:rPr>
              <a:t>TRŽNICA</a:t>
            </a:r>
            <a:endParaRPr lang="hr-HR" sz="900" b="1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 rot="21434079">
            <a:off x="1342762" y="161285"/>
            <a:ext cx="185659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900" b="1" dirty="0" smtClean="0">
                <a:solidFill>
                  <a:srgbClr val="C00000"/>
                </a:solidFill>
              </a:rPr>
              <a:t>ULICA IVANA GORANA . KOVAČIĆA</a:t>
            </a:r>
            <a:endParaRPr lang="hr-HR" sz="9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6" grpId="0"/>
      <p:bldP spid="9" grpId="0"/>
      <p:bldP spid="10" grpId="0"/>
      <p:bldP spid="11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X:\01 arhitektura_NEXAR\10_projekti TD\269_Dječji park Kumičićeva Ivanec TD_13-16\06_13-16 prezentacija\13-16 Grad 17.04.05\01 Materijali\postojece\zrak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17" r="1174"/>
          <a:stretch/>
        </p:blipFill>
        <p:spPr bwMode="auto">
          <a:xfrm>
            <a:off x="6824" y="0"/>
            <a:ext cx="9137176" cy="624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-108520" y="-31017"/>
            <a:ext cx="9475586" cy="6271962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6289656"/>
            <a:ext cx="5184576" cy="307696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pPr defTabSz="5755209"/>
            <a:r>
              <a:rPr lang="hr-HR" sz="1400" b="1" dirty="0" smtClean="0">
                <a:solidFill>
                  <a:prstClr val="black"/>
                </a:solidFill>
                <a:latin typeface="BankGothic Md BT" pitchFamily="34" charset="0"/>
              </a:rPr>
              <a:t>FOTOGRAFIJE POSTOJEĆEG STANJA</a:t>
            </a:r>
            <a:endParaRPr lang="hr-HR" sz="1400" b="1" dirty="0">
              <a:solidFill>
                <a:prstClr val="black"/>
              </a:solidFill>
              <a:latin typeface="BankGothic Md BT" pitchFamily="34" charset="0"/>
            </a:endParaRPr>
          </a:p>
        </p:txBody>
      </p:sp>
      <p:pic>
        <p:nvPicPr>
          <p:cNvPr id="4" name="Picture 3" descr="X:\01 arhitektura_NEXAR\10_projekti TD\269_Dječji park Kumičićeva Ivanec TD_13-16\06_13-16 prezentacija\13-16 Grad 17.04.05\01 Materijali\postojece\zrak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09" r="9891"/>
          <a:stretch/>
        </p:blipFill>
        <p:spPr bwMode="auto">
          <a:xfrm>
            <a:off x="0" y="9844"/>
            <a:ext cx="4802521" cy="624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X:\01 arhitektura_NEXAR\10_projekti TD\269_Dječji park Kumičićeva Ivanec TD_13-16\06_13-16 prezentacija\13-16 Grad 17.04.05\01 Materijali\postojece\DSC_003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39"/>
          <a:stretch/>
        </p:blipFill>
        <p:spPr bwMode="auto">
          <a:xfrm>
            <a:off x="5030510" y="116632"/>
            <a:ext cx="3912435" cy="247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X:\01 arhitektura_NEXAR\10_projekti TD\269_Dječji park Kumičićeva Ivanec TD_13-16\06_13-16 prezentacija\13-16 Grad 17.04.05\01 Materijali\postojece\DSC_003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510" y="2996952"/>
            <a:ext cx="3912435" cy="2934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932040" y="2604566"/>
            <a:ext cx="134524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900" b="1" dirty="0" smtClean="0"/>
              <a:t>POGLED S JUGOZAPADA</a:t>
            </a:r>
            <a:endParaRPr lang="hr-HR" sz="9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4932040" y="5934472"/>
            <a:ext cx="156805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900" b="1" dirty="0" smtClean="0"/>
              <a:t>POGLED SA SJEVEROZAPADA</a:t>
            </a:r>
            <a:endParaRPr lang="hr-HR" sz="900" b="1" dirty="0"/>
          </a:p>
        </p:txBody>
      </p:sp>
      <p:grpSp>
        <p:nvGrpSpPr>
          <p:cNvPr id="42" name="Group 41"/>
          <p:cNvGrpSpPr/>
          <p:nvPr/>
        </p:nvGrpSpPr>
        <p:grpSpPr>
          <a:xfrm>
            <a:off x="1691680" y="3429000"/>
            <a:ext cx="792088" cy="792088"/>
            <a:chOff x="1691680" y="3429000"/>
            <a:chExt cx="792088" cy="792088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1691680" y="4149080"/>
              <a:ext cx="792088" cy="72008"/>
            </a:xfrm>
            <a:prstGeom prst="line">
              <a:avLst/>
            </a:prstGeom>
            <a:ln w="28575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1691680" y="3429000"/>
              <a:ext cx="216024" cy="720080"/>
            </a:xfrm>
            <a:prstGeom prst="line">
              <a:avLst/>
            </a:prstGeom>
            <a:ln w="28575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0"/>
          <p:cNvGrpSpPr/>
          <p:nvPr/>
        </p:nvGrpSpPr>
        <p:grpSpPr>
          <a:xfrm>
            <a:off x="1619672" y="2096852"/>
            <a:ext cx="648072" cy="738546"/>
            <a:chOff x="1619672" y="2096852"/>
            <a:chExt cx="648072" cy="738546"/>
          </a:xfrm>
        </p:grpSpPr>
        <p:cxnSp>
          <p:nvCxnSpPr>
            <p:cNvPr id="23" name="Straight Connector 22"/>
            <p:cNvCxnSpPr/>
            <p:nvPr/>
          </p:nvCxnSpPr>
          <p:spPr>
            <a:xfrm>
              <a:off x="1619672" y="2096852"/>
              <a:ext cx="103012" cy="738546"/>
            </a:xfrm>
            <a:prstGeom prst="line">
              <a:avLst/>
            </a:prstGeom>
            <a:ln w="28575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H="1" flipV="1">
              <a:off x="1619672" y="2096852"/>
              <a:ext cx="648072" cy="369273"/>
            </a:xfrm>
            <a:prstGeom prst="line">
              <a:avLst/>
            </a:prstGeom>
            <a:ln w="28575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077" name="Picture 5" descr="X:\01 arhitektura_NEXAR\10_projekti TD\269_Dječji park Kumičićeva Ivanec TD_13-16\06_13-16 prezentacija\13-16 Grad 17.04.05\01 Materijali\postojece\DSC_0042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15"/>
          <a:stretch/>
        </p:blipFill>
        <p:spPr bwMode="auto">
          <a:xfrm>
            <a:off x="5004048" y="116632"/>
            <a:ext cx="3938896" cy="2489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" name="Group 50"/>
          <p:cNvGrpSpPr/>
          <p:nvPr/>
        </p:nvGrpSpPr>
        <p:grpSpPr>
          <a:xfrm>
            <a:off x="2483768" y="2039781"/>
            <a:ext cx="617844" cy="702330"/>
            <a:chOff x="2248860" y="2142222"/>
            <a:chExt cx="617844" cy="702330"/>
          </a:xfrm>
        </p:grpSpPr>
        <p:cxnSp>
          <p:nvCxnSpPr>
            <p:cNvPr id="52" name="Straight Connector 51"/>
            <p:cNvCxnSpPr/>
            <p:nvPr/>
          </p:nvCxnSpPr>
          <p:spPr>
            <a:xfrm flipH="1">
              <a:off x="2835424" y="2142222"/>
              <a:ext cx="31280" cy="702330"/>
            </a:xfrm>
            <a:prstGeom prst="line">
              <a:avLst/>
            </a:prstGeom>
            <a:ln w="28575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flipV="1">
              <a:off x="2248860" y="2163368"/>
              <a:ext cx="586564" cy="150357"/>
            </a:xfrm>
            <a:prstGeom prst="line">
              <a:avLst/>
            </a:prstGeom>
            <a:ln w="28575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oup 56"/>
          <p:cNvGrpSpPr/>
          <p:nvPr/>
        </p:nvGrpSpPr>
        <p:grpSpPr>
          <a:xfrm rot="5400000">
            <a:off x="2777051" y="3418511"/>
            <a:ext cx="617844" cy="702330"/>
            <a:chOff x="2248860" y="2142222"/>
            <a:chExt cx="617844" cy="702330"/>
          </a:xfrm>
        </p:grpSpPr>
        <p:cxnSp>
          <p:nvCxnSpPr>
            <p:cNvPr id="58" name="Straight Connector 57"/>
            <p:cNvCxnSpPr/>
            <p:nvPr/>
          </p:nvCxnSpPr>
          <p:spPr>
            <a:xfrm flipH="1">
              <a:off x="2835424" y="2142222"/>
              <a:ext cx="31280" cy="702330"/>
            </a:xfrm>
            <a:prstGeom prst="line">
              <a:avLst/>
            </a:prstGeom>
            <a:ln w="28575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flipV="1">
              <a:off x="2248860" y="2163368"/>
              <a:ext cx="586564" cy="150357"/>
            </a:xfrm>
            <a:prstGeom prst="line">
              <a:avLst/>
            </a:prstGeom>
            <a:ln w="28575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1" name="TextBox 60"/>
          <p:cNvSpPr txBox="1"/>
          <p:nvPr/>
        </p:nvSpPr>
        <p:spPr>
          <a:xfrm>
            <a:off x="4932040" y="2604566"/>
            <a:ext cx="152317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900" b="1" dirty="0" smtClean="0"/>
              <a:t>POGLED SA SJEVEROISTOKA</a:t>
            </a:r>
            <a:endParaRPr lang="hr-HR" sz="900" b="1" dirty="0"/>
          </a:p>
        </p:txBody>
      </p:sp>
      <p:sp>
        <p:nvSpPr>
          <p:cNvPr id="62" name="TextBox 61"/>
          <p:cNvSpPr txBox="1"/>
          <p:nvPr/>
        </p:nvSpPr>
        <p:spPr>
          <a:xfrm>
            <a:off x="4932040" y="5934472"/>
            <a:ext cx="130035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900" b="1" dirty="0" smtClean="0"/>
              <a:t>POGLED S JUGOISTOKA</a:t>
            </a:r>
            <a:endParaRPr lang="hr-HR" sz="900" b="1" dirty="0"/>
          </a:p>
        </p:txBody>
      </p:sp>
      <p:pic>
        <p:nvPicPr>
          <p:cNvPr id="3080" name="Picture 8" descr="X:\01 arhitektura_NEXAR\10_projekti TD\269_Dječji park Kumičićeva Ivanec TD_13-16\06_13-16 prezentacija\13-16 Grad 17.04.05\01 Materijali\postojece\DSC_004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509" y="2996952"/>
            <a:ext cx="3912435" cy="2934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/>
          <p:cNvSpPr txBox="1"/>
          <p:nvPr/>
        </p:nvSpPr>
        <p:spPr>
          <a:xfrm>
            <a:off x="1549705" y="1782108"/>
            <a:ext cx="397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C00000"/>
                </a:solidFill>
              </a:rPr>
              <a:t>SZ</a:t>
            </a:r>
            <a:endParaRPr lang="hr-HR" dirty="0">
              <a:solidFill>
                <a:srgbClr val="C00000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403648" y="3964414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C00000"/>
                </a:solidFill>
              </a:rPr>
              <a:t>JZ</a:t>
            </a:r>
            <a:endParaRPr lang="hr-HR" dirty="0">
              <a:solidFill>
                <a:srgbClr val="C00000"/>
              </a:solidFill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3024272" y="1747503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>
                <a:solidFill>
                  <a:srgbClr val="C00000"/>
                </a:solidFill>
              </a:rPr>
              <a:t>S</a:t>
            </a:r>
            <a:r>
              <a:rPr lang="hr-HR" dirty="0" smtClean="0">
                <a:solidFill>
                  <a:srgbClr val="C00000"/>
                </a:solidFill>
              </a:rPr>
              <a:t>I</a:t>
            </a:r>
            <a:endParaRPr lang="hr-HR" dirty="0">
              <a:solidFill>
                <a:srgbClr val="C00000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3437138" y="3820180"/>
            <a:ext cx="316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C00000"/>
                </a:solidFill>
              </a:rPr>
              <a:t>JI</a:t>
            </a:r>
            <a:endParaRPr lang="hr-HR" dirty="0">
              <a:solidFill>
                <a:srgbClr val="C00000"/>
              </a:solidFill>
            </a:endParaRPr>
          </a:p>
        </p:txBody>
      </p:sp>
      <p:pic>
        <p:nvPicPr>
          <p:cNvPr id="3081" name="Picture 9" descr="X:\01 arhitektura_NEXAR\10_projekti TD\269_Dječji park Kumičićeva Ivanec TD_13-16\06_13-16 prezentacija\13-16 Grad 17.04.05\01 Materijali\postojece\DSC_0037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4" b="2282"/>
          <a:stretch/>
        </p:blipFill>
        <p:spPr bwMode="auto">
          <a:xfrm>
            <a:off x="5004048" y="98245"/>
            <a:ext cx="3938895" cy="2737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X:\01 arhitektura_NEXAR\10_projekti TD\269_Dječji park Kumičićeva Ivanec TD_13-16\06_13-16 prezentacija\13-16 Grad 17.04.05\01 Materijali\postojece\DSC_0039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509" y="2973103"/>
            <a:ext cx="3933979" cy="2950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TextBox 69"/>
          <p:cNvSpPr txBox="1"/>
          <p:nvPr/>
        </p:nvSpPr>
        <p:spPr>
          <a:xfrm>
            <a:off x="2048271" y="2742111"/>
            <a:ext cx="834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200" b="1" dirty="0" smtClean="0">
                <a:solidFill>
                  <a:schemeClr val="bg1"/>
                </a:solidFill>
              </a:rPr>
              <a:t>DJEČJE </a:t>
            </a:r>
          </a:p>
          <a:p>
            <a:r>
              <a:rPr lang="hr-HR" sz="1200" b="1" dirty="0" smtClean="0">
                <a:solidFill>
                  <a:schemeClr val="bg1"/>
                </a:solidFill>
              </a:rPr>
              <a:t>IGRALIŠTE</a:t>
            </a:r>
            <a:endParaRPr lang="hr-HR" sz="1200" b="1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932040" y="5934472"/>
            <a:ext cx="101983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900" b="1" dirty="0" smtClean="0"/>
              <a:t>DJEČJE IGRALIŠTE</a:t>
            </a:r>
            <a:endParaRPr lang="hr-HR" sz="9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61" grpId="0"/>
      <p:bldP spid="61" grpId="1"/>
      <p:bldP spid="62" grpId="0"/>
      <p:bldP spid="62" grpId="1"/>
      <p:bldP spid="66" grpId="0"/>
      <p:bldP spid="67" grpId="0"/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X:\01 arhitektura_NEXAR\10_projekti TD\269_Dječji park Kumičićeva Ivanec TD_13-16\06_13-16 prezentacija\13-16 Grad 17.04.05\01 Materijali\oprema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9274" y="116632"/>
            <a:ext cx="4985811" cy="6165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6289656"/>
            <a:ext cx="5184576" cy="307696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pPr defTabSz="5755209"/>
            <a:r>
              <a:rPr lang="hr-HR" sz="1400" b="1" dirty="0" smtClean="0">
                <a:solidFill>
                  <a:prstClr val="black"/>
                </a:solidFill>
                <a:latin typeface="BankGothic Md BT" pitchFamily="34" charset="0"/>
              </a:rPr>
              <a:t>FUNKCIONALNA SHEMA</a:t>
            </a:r>
            <a:endParaRPr lang="hr-HR" sz="1400" b="1" dirty="0">
              <a:solidFill>
                <a:prstClr val="black"/>
              </a:solidFill>
              <a:latin typeface="BankGothic Md BT" pitchFamily="34" charset="0"/>
            </a:endParaRPr>
          </a:p>
        </p:txBody>
      </p:sp>
      <p:pic>
        <p:nvPicPr>
          <p:cNvPr id="4" name="Picture 3" descr="X:\01 arhitektura_NEXAR\10_projekti TD\269_Dječji park Kumičićeva Ivanec TD_13-16\06_13-16 prezentacija\13-16 Grad 17.04.05\01 Materijali\postojece\zrak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010" t="30118" r="31078" b="30896"/>
          <a:stretch/>
        </p:blipFill>
        <p:spPr bwMode="auto">
          <a:xfrm>
            <a:off x="3923928" y="123824"/>
            <a:ext cx="4536504" cy="6165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X:\01 arhitektura_NEXAR\10_projekti TD\269_Dječji park Kumičićeva Ivanec TD_13-16\06_13-16 prezentacija\13-16 Grad 17.04.05\01 Materijali\oprema\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8" b="99610" l="0" r="987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135">
            <a:off x="4425272" y="967009"/>
            <a:ext cx="3452107" cy="341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X:\01 arhitektura_NEXAR\10_projekti TD\269_Dječji park Kumičićeva Ivanec TD_13-16\06_13-16 prezentacija\13-16 Grad 17.04.05\01 Materijali\oprema\03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051"/>
          <a:stretch/>
        </p:blipFill>
        <p:spPr bwMode="auto">
          <a:xfrm>
            <a:off x="778300" y="761672"/>
            <a:ext cx="1826692" cy="2307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X:\01 arhitektura_NEXAR\10_projekti TD\269_Dječji park Kumičićeva Ivanec TD_13-16\06_13-16 prezentacija\13-16 Grad 17.04.05\01 Materijali\oprema\03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46"/>
          <a:stretch/>
        </p:blipFill>
        <p:spPr bwMode="auto">
          <a:xfrm>
            <a:off x="861704" y="3645024"/>
            <a:ext cx="2054112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32251" y="332656"/>
            <a:ext cx="16742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600" b="1" dirty="0" smtClean="0"/>
              <a:t>ZONA OBUHVATA</a:t>
            </a:r>
            <a:endParaRPr lang="hr-HR" sz="1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922316" y="3356992"/>
            <a:ext cx="19136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600" b="1" dirty="0" smtClean="0"/>
              <a:t>ZONA INTERVENCIJE</a:t>
            </a:r>
            <a:endParaRPr lang="hr-HR" sz="16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921274" y="354142"/>
            <a:ext cx="1711494" cy="338554"/>
          </a:xfrm>
          <a:prstGeom prst="rect">
            <a:avLst/>
          </a:prstGeom>
          <a:solidFill>
            <a:schemeClr val="bg1">
              <a:lumMod val="95000"/>
              <a:alpha val="52000"/>
            </a:schemeClr>
          </a:solidFill>
        </p:spPr>
        <p:txBody>
          <a:bodyPr wrap="none" rtlCol="0">
            <a:spAutoFit/>
          </a:bodyPr>
          <a:lstStyle/>
          <a:p>
            <a:r>
              <a:rPr lang="hr-HR" sz="1600" b="1" dirty="0" smtClean="0"/>
              <a:t>PRAVCI KRETANJA</a:t>
            </a:r>
            <a:endParaRPr lang="hr-HR" sz="1600" b="1" dirty="0"/>
          </a:p>
        </p:txBody>
      </p:sp>
      <p:sp>
        <p:nvSpPr>
          <p:cNvPr id="5" name="TextBox 4"/>
          <p:cNvSpPr txBox="1"/>
          <p:nvPr/>
        </p:nvSpPr>
        <p:spPr>
          <a:xfrm rot="1579609">
            <a:off x="6369685" y="2679913"/>
            <a:ext cx="12329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200" b="1" dirty="0" smtClean="0">
                <a:solidFill>
                  <a:schemeClr val="bg1"/>
                </a:solidFill>
              </a:rPr>
              <a:t>PJEŠAČKA STAZA</a:t>
            </a:r>
            <a:endParaRPr lang="hr-HR" sz="12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 rot="1579609">
            <a:off x="5516159" y="4074458"/>
            <a:ext cx="18599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200" b="1" dirty="0" smtClean="0">
                <a:solidFill>
                  <a:schemeClr val="bg1"/>
                </a:solidFill>
              </a:rPr>
              <a:t>DJEČJA STAZA ZA </a:t>
            </a:r>
          </a:p>
          <a:p>
            <a:r>
              <a:rPr lang="hr-HR" sz="1200" b="1" dirty="0" smtClean="0">
                <a:solidFill>
                  <a:schemeClr val="bg1"/>
                </a:solidFill>
              </a:rPr>
              <a:t>ŠETNJU I VOŽNJU </a:t>
            </a:r>
          </a:p>
          <a:p>
            <a:r>
              <a:rPr lang="hr-HR" sz="1200" b="1" dirty="0" smtClean="0">
                <a:solidFill>
                  <a:schemeClr val="bg1"/>
                </a:solidFill>
              </a:rPr>
              <a:t>BICIKLIMA I ROMOBILIMA</a:t>
            </a:r>
            <a:endParaRPr lang="hr-HR" sz="12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699274" y="1484784"/>
            <a:ext cx="4985811" cy="2448272"/>
          </a:xfrm>
          <a:prstGeom prst="line">
            <a:avLst/>
          </a:prstGeom>
          <a:ln w="1905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419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5" grpId="0"/>
      <p:bldP spid="5" grpId="1"/>
      <p:bldP spid="12" grpId="0"/>
      <p:bldP spid="1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X:\01 arhitektura_NEXAR\10_projekti TD\269_Dječji park Kumičićeva Ivanec TD_13-16\06_13-16 prezentacija\13-16 Grad 17.04.05\01 Materijali\oprema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9274" y="116632"/>
            <a:ext cx="4985811" cy="6165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6289656"/>
            <a:ext cx="5184576" cy="307696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pPr defTabSz="5755209"/>
            <a:r>
              <a:rPr lang="hr-HR" sz="1400" b="1" dirty="0" smtClean="0">
                <a:solidFill>
                  <a:prstClr val="black"/>
                </a:solidFill>
                <a:latin typeface="BankGothic Md BT" pitchFamily="34" charset="0"/>
              </a:rPr>
              <a:t>FUNKCIONALNA SHEMA</a:t>
            </a:r>
            <a:endParaRPr lang="hr-HR" sz="1400" b="1" dirty="0">
              <a:solidFill>
                <a:prstClr val="black"/>
              </a:solidFill>
              <a:latin typeface="BankGothic Md BT" pitchFamily="34" charset="0"/>
            </a:endParaRPr>
          </a:p>
        </p:txBody>
      </p:sp>
      <p:pic>
        <p:nvPicPr>
          <p:cNvPr id="4" name="Picture 4" descr="X:\01 arhitektura_NEXAR\10_projekti TD\269_Dječji park Kumičićeva Ivanec TD_13-16\06_13-16 prezentacija\13-16 Grad 17.04.05\01 Materijali\oprema\0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051"/>
          <a:stretch/>
        </p:blipFill>
        <p:spPr bwMode="auto">
          <a:xfrm>
            <a:off x="778300" y="761672"/>
            <a:ext cx="1826692" cy="2307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X:\01 arhitektura_NEXAR\10_projekti TD\269_Dječji park Kumičićeva Ivanec TD_13-16\06_13-16 prezentacija\13-16 Grad 17.04.05\01 Materijali\oprema\0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46"/>
          <a:stretch/>
        </p:blipFill>
        <p:spPr bwMode="auto">
          <a:xfrm>
            <a:off x="861704" y="3645024"/>
            <a:ext cx="2054112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32251" y="332656"/>
            <a:ext cx="16742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600" b="1" dirty="0" smtClean="0"/>
              <a:t>ZONA OBUHVATA</a:t>
            </a:r>
            <a:endParaRPr lang="hr-HR" sz="1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922316" y="3356992"/>
            <a:ext cx="19136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600" b="1" dirty="0" smtClean="0"/>
              <a:t>ZONA INTERVENCIJE</a:t>
            </a:r>
            <a:endParaRPr lang="hr-HR" sz="1600" b="1" dirty="0"/>
          </a:p>
        </p:txBody>
      </p:sp>
      <p:sp>
        <p:nvSpPr>
          <p:cNvPr id="9" name="Rectangle 8"/>
          <p:cNvSpPr/>
          <p:nvPr/>
        </p:nvSpPr>
        <p:spPr>
          <a:xfrm rot="21254281">
            <a:off x="4571593" y="384757"/>
            <a:ext cx="460088" cy="5913235"/>
          </a:xfrm>
          <a:prstGeom prst="rect">
            <a:avLst/>
          </a:prstGeom>
          <a:solidFill>
            <a:schemeClr val="accent3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4" name="Rectangle 13"/>
          <p:cNvSpPr/>
          <p:nvPr/>
        </p:nvSpPr>
        <p:spPr>
          <a:xfrm rot="21254281">
            <a:off x="6546635" y="272727"/>
            <a:ext cx="538203" cy="5913235"/>
          </a:xfrm>
          <a:prstGeom prst="rect">
            <a:avLst/>
          </a:prstGeom>
          <a:solidFill>
            <a:schemeClr val="accent3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2" name="TextBox 11"/>
          <p:cNvSpPr txBox="1"/>
          <p:nvPr/>
        </p:nvSpPr>
        <p:spPr>
          <a:xfrm rot="15924333">
            <a:off x="4294224" y="5420404"/>
            <a:ext cx="12171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200" b="1" dirty="0" smtClean="0">
                <a:solidFill>
                  <a:schemeClr val="accent3">
                    <a:lumMod val="75000"/>
                  </a:schemeClr>
                </a:solidFill>
              </a:rPr>
              <a:t>NISKO ZELENILO</a:t>
            </a:r>
            <a:endParaRPr lang="hr-HR" sz="1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 rot="15924333">
            <a:off x="6337018" y="5265053"/>
            <a:ext cx="12171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200" b="1" dirty="0" smtClean="0">
                <a:solidFill>
                  <a:schemeClr val="accent3">
                    <a:lumMod val="75000"/>
                  </a:schemeClr>
                </a:solidFill>
              </a:rPr>
              <a:t>NISKO ZELENILO</a:t>
            </a:r>
            <a:endParaRPr lang="hr-HR" sz="1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 rot="21254281">
            <a:off x="5067291" y="210482"/>
            <a:ext cx="171150" cy="6147002"/>
          </a:xfrm>
          <a:prstGeom prst="rect">
            <a:avLst/>
          </a:prstGeom>
          <a:solidFill>
            <a:schemeClr val="accent3">
              <a:lumMod val="75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9" name="Rectangle 18"/>
          <p:cNvSpPr/>
          <p:nvPr/>
        </p:nvSpPr>
        <p:spPr>
          <a:xfrm rot="21254281">
            <a:off x="6330763" y="331948"/>
            <a:ext cx="185766" cy="6034417"/>
          </a:xfrm>
          <a:prstGeom prst="rect">
            <a:avLst/>
          </a:prstGeom>
          <a:solidFill>
            <a:schemeClr val="accent3">
              <a:lumMod val="75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0" name="TextBox 19"/>
          <p:cNvSpPr txBox="1"/>
          <p:nvPr/>
        </p:nvSpPr>
        <p:spPr>
          <a:xfrm rot="15924333">
            <a:off x="4500099" y="5161426"/>
            <a:ext cx="17089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200" b="1" dirty="0" smtClean="0">
                <a:solidFill>
                  <a:schemeClr val="accent3">
                    <a:lumMod val="50000"/>
                  </a:schemeClr>
                </a:solidFill>
              </a:rPr>
              <a:t>IGRA – TRAVA / PIJESAK</a:t>
            </a:r>
            <a:endParaRPr lang="hr-HR" sz="1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 rot="15924333">
            <a:off x="5743284" y="5091983"/>
            <a:ext cx="17089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200" b="1" dirty="0" smtClean="0">
                <a:solidFill>
                  <a:schemeClr val="accent3">
                    <a:lumMod val="50000"/>
                  </a:schemeClr>
                </a:solidFill>
              </a:rPr>
              <a:t>IGRA – TRAVA / PIJESAK</a:t>
            </a:r>
            <a:endParaRPr lang="hr-HR" sz="1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 rot="21254281">
            <a:off x="5260698" y="312633"/>
            <a:ext cx="753575" cy="5913235"/>
          </a:xfrm>
          <a:prstGeom prst="rect">
            <a:avLst/>
          </a:prstGeom>
          <a:solidFill>
            <a:schemeClr val="accent1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3" name="TextBox 22"/>
          <p:cNvSpPr txBox="1"/>
          <p:nvPr/>
        </p:nvSpPr>
        <p:spPr>
          <a:xfrm rot="15924333">
            <a:off x="5172469" y="5296188"/>
            <a:ext cx="1299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200" b="1" dirty="0" smtClean="0">
                <a:solidFill>
                  <a:schemeClr val="accent1">
                    <a:lumMod val="75000"/>
                  </a:schemeClr>
                </a:solidFill>
              </a:rPr>
              <a:t>DJEČJE IGRALIŠTE</a:t>
            </a:r>
            <a:endParaRPr lang="hr-HR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 rot="21254281">
            <a:off x="6023444" y="202613"/>
            <a:ext cx="287793" cy="6059012"/>
          </a:xfrm>
          <a:prstGeom prst="rect">
            <a:avLst/>
          </a:prstGeom>
          <a:solidFill>
            <a:schemeClr val="accent2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 rot="15924333">
            <a:off x="5352526" y="4930728"/>
            <a:ext cx="20324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200" b="1" dirty="0" smtClean="0">
                <a:solidFill>
                  <a:schemeClr val="accent2">
                    <a:lumMod val="75000"/>
                  </a:schemeClr>
                </a:solidFill>
              </a:rPr>
              <a:t>SJEDENJE / DRUŠTVENE IGRE</a:t>
            </a:r>
            <a:endParaRPr lang="hr-HR" sz="12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400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/>
      <p:bldP spid="21" grpId="0"/>
      <p:bldP spid="22" grpId="0" animBg="1"/>
      <p:bldP spid="23" grpId="0"/>
      <p:bldP spid="24" grpId="0" animBg="1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6289656"/>
            <a:ext cx="5184576" cy="307696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pPr defTabSz="5755209"/>
            <a:r>
              <a:rPr lang="hr-HR" sz="1400" b="1" dirty="0" smtClean="0">
                <a:solidFill>
                  <a:prstClr val="black"/>
                </a:solidFill>
                <a:latin typeface="BankGothic Md BT" pitchFamily="34" charset="0"/>
              </a:rPr>
              <a:t>SITUACIJA - NOVOPROJEKTIRANO</a:t>
            </a:r>
            <a:endParaRPr lang="hr-HR" sz="1400" b="1" dirty="0">
              <a:solidFill>
                <a:prstClr val="black"/>
              </a:solidFill>
              <a:latin typeface="BankGothic Md BT" pitchFamily="34" charset="0"/>
            </a:endParaRPr>
          </a:p>
        </p:txBody>
      </p:sp>
      <p:pic>
        <p:nvPicPr>
          <p:cNvPr id="6147" name="Picture 3" descr="X:\01 arhitektura_NEXAR\10_projekti TD\269_Dječji park Kumičićeva Ivanec TD_13-16\06_13-16 prezentacija\13-16 Grad 17.04.05\01 Materijali\single_652x435_1453913822715e93be-01e3-4b63-b120-4551c9af98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71087"/>
            <a:ext cx="2658732" cy="1773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X:\01 arhitektura_NEXAR\10_projekti TD\269_Dječji park Kumičićeva Ivanec TD_13-16\06_13-16 prezentacija\13-16 Grad 17.04.05\01 Materijali\vratimo-djeci-igralista-porec-0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306704"/>
            <a:ext cx="2952328" cy="1966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X:\01 arhitektura_NEXAR\10_projekti TD\269_Dječji park Kumičićeva Ivanec TD_13-16\06_13-16 prezentacija\13-16 Grad 17.04.05\01 Materijali\Lika-Cave-Trekk-odmor-u-park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581" y="2996952"/>
            <a:ext cx="2457279" cy="1639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X:\01 arhitektura_NEXAR\10_projekti TD\269_Dječji park Kumičićeva Ivanec TD_13-16\06_13-16 prezentacija\13-16 Grad 17.04.05\01 Materijali\DSC030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077070"/>
            <a:ext cx="288032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X:\01 arhitektura_NEXAR\10_projekti TD\269_Dječji park Kumičićeva Ivanec TD_13-16\06_13-16 prezentacija\13-16 Grad 17.04.05\01 Materijali\oprema\0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809" y="0"/>
            <a:ext cx="4781543" cy="6237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4022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X:\01 arhitektura_NEXAR\10_projekti TD\269_Dječji park Kumičićeva Ivanec TD_13-16\06_13-16 prezentacija\13-16 Grad 17.04.05\01 Materijali\oprema\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9" y="0"/>
            <a:ext cx="5971055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X:\01 arhitektura_NEXAR\10_projekti TD\269_Dječji park Kumičićeva Ivanec TD_13-16\06_13-16 prezentacija\13-16 Grad 17.04.05\01 Materijali\oprema\x1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246252"/>
            <a:ext cx="2520280" cy="162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7544" y="6237312"/>
            <a:ext cx="5184576" cy="338473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pPr defTabSz="5755209"/>
            <a:r>
              <a:rPr lang="hr-HR" sz="1600" b="1" dirty="0" smtClean="0">
                <a:solidFill>
                  <a:prstClr val="black"/>
                </a:solidFill>
                <a:latin typeface="BankGothic Md BT" pitchFamily="34" charset="0"/>
              </a:rPr>
              <a:t>opločenje</a:t>
            </a:r>
            <a:endParaRPr lang="hr-HR" sz="1600" b="1" dirty="0">
              <a:solidFill>
                <a:prstClr val="black"/>
              </a:solidFill>
              <a:latin typeface="BankGothic Md BT" pitchFamily="34" charset="0"/>
            </a:endParaRPr>
          </a:p>
        </p:txBody>
      </p:sp>
      <p:pic>
        <p:nvPicPr>
          <p:cNvPr id="2051" name="Picture 3" descr="X:\01 arhitektura_NEXAR\10_projekti TD\269_Dječji park Kumičićeva Ivanec TD_13-16\06_13-16 prezentacija\13-16 Grad 17.04.05\01 Materijali\oprema\x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605" y="131165"/>
            <a:ext cx="2524103" cy="1497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X:\01 arhitektura_NEXAR\10_projekti TD\269_Dječji park Kumičićeva Ivanec TD_13-16\06_13-16 prezentacija\13-16 Grad 17.04.05\01 Materijali\oprema\x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606" y="4955701"/>
            <a:ext cx="2524103" cy="1497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X:\01 arhitektura_NEXAR\10_projekti TD\269_Dječji park Kumičićeva Ivanec TD_13-16\06_13-16 prezentacija\13-16 Grad 17.04.05\01 Materijali\oprema\x4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714809"/>
            <a:ext cx="2520280" cy="1498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444208" y="3254787"/>
            <a:ext cx="2069797" cy="230832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txBody>
          <a:bodyPr wrap="none" rtlCol="0">
            <a:spAutoFit/>
          </a:bodyPr>
          <a:lstStyle/>
          <a:p>
            <a:r>
              <a:rPr lang="hr-HR" sz="900" b="1" dirty="0" smtClean="0"/>
              <a:t>MALOFORMATNI BETONSKI OPLOČNICI</a:t>
            </a:r>
            <a:endParaRPr lang="hr-HR" sz="9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444208" y="116632"/>
            <a:ext cx="986167" cy="230832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txBody>
          <a:bodyPr wrap="none" rtlCol="0">
            <a:spAutoFit/>
          </a:bodyPr>
          <a:lstStyle/>
          <a:p>
            <a:r>
              <a:rPr lang="hr-HR" sz="900" b="1" dirty="0" smtClean="0"/>
              <a:t>OBOJENI ASFALT</a:t>
            </a:r>
            <a:endParaRPr lang="hr-HR" sz="9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444208" y="4941168"/>
            <a:ext cx="1612942" cy="230832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none" rtlCol="0">
            <a:spAutoFit/>
          </a:bodyPr>
          <a:lstStyle/>
          <a:p>
            <a:r>
              <a:rPr lang="hr-HR" sz="900" b="1" dirty="0" smtClean="0"/>
              <a:t>ANTITRAUMATSKA PODLOGA</a:t>
            </a:r>
            <a:endParaRPr lang="hr-HR" sz="9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481624" y="1700808"/>
            <a:ext cx="2194832" cy="230832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txBody>
          <a:bodyPr wrap="none" rtlCol="0">
            <a:spAutoFit/>
          </a:bodyPr>
          <a:lstStyle/>
          <a:p>
            <a:r>
              <a:rPr lang="hr-HR" sz="900" b="1" dirty="0" smtClean="0"/>
              <a:t>VELIKO FORMATNI BETONSKI OPLOČNICI</a:t>
            </a:r>
            <a:endParaRPr lang="hr-HR" sz="900" b="1" dirty="0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3779912" y="347464"/>
            <a:ext cx="2304256" cy="705272"/>
          </a:xfrm>
          <a:prstGeom prst="line">
            <a:avLst/>
          </a:prstGeom>
          <a:ln w="127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131840" y="1700808"/>
            <a:ext cx="2952328" cy="115416"/>
          </a:xfrm>
          <a:prstGeom prst="line">
            <a:avLst/>
          </a:prstGeom>
          <a:ln w="127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995936" y="3118656"/>
            <a:ext cx="2088232" cy="251547"/>
          </a:xfrm>
          <a:prstGeom prst="line">
            <a:avLst/>
          </a:prstGeom>
          <a:ln w="127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915816" y="3789040"/>
            <a:ext cx="3164789" cy="1382960"/>
          </a:xfrm>
          <a:prstGeom prst="line">
            <a:avLst/>
          </a:prstGeom>
          <a:ln w="127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C:\Users\Nexar\Desktop\balthazar-Model.png"/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8" t="1042" r="7737" b="2907"/>
          <a:stretch/>
        </p:blipFill>
        <p:spPr bwMode="auto">
          <a:xfrm>
            <a:off x="548014" y="4941168"/>
            <a:ext cx="344465" cy="564832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023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X:\01 arhitektura_NEXAR\10_projekti TD\269_Dječji park Kumičićeva Ivanec TD_13-16\06_13-16 prezentacija\13-16 Grad 17.04.05\01 Materijali\oprema\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3" y="0"/>
            <a:ext cx="5971055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6237312"/>
            <a:ext cx="5184576" cy="307696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pPr defTabSz="5755209"/>
            <a:r>
              <a:rPr lang="hr-HR" sz="1400" b="1" dirty="0" smtClean="0">
                <a:solidFill>
                  <a:prstClr val="black"/>
                </a:solidFill>
                <a:latin typeface="BankGothic Md BT" pitchFamily="34" charset="0"/>
              </a:rPr>
              <a:t>HORTIKULTURA</a:t>
            </a:r>
            <a:endParaRPr lang="hr-HR" sz="1400" b="1" dirty="0">
              <a:solidFill>
                <a:prstClr val="black"/>
              </a:solidFill>
              <a:latin typeface="BankGothic Md BT" pitchFamily="34" charset="0"/>
            </a:endParaRPr>
          </a:p>
        </p:txBody>
      </p:sp>
      <p:pic>
        <p:nvPicPr>
          <p:cNvPr id="3074" name="Picture 2" descr="X:\01 arhitektura_NEXAR\10_projekti TD\269_Dječji park Kumičićeva Ivanec TD_13-16\06_13-16 prezentacija\13-16 Grad 17.04.05\01 Materijali\oprema\x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336811"/>
            <a:ext cx="3312368" cy="1961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X:\01 arhitektura_NEXAR\10_projekti TD\269_Dječji park Kumičićeva Ivanec TD_13-16\06_13-16 prezentacija\13-16 Grad 17.04.05\01 Materijali\oprema\x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16632"/>
            <a:ext cx="3312368" cy="1967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X:\01 arhitektura_NEXAR\10_projekti TD\269_Dječji park Kumičićeva Ivanec TD_13-16\06_13-16 prezentacija\13-16 Grad 17.04.05\01 Materijali\oprema\x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204864"/>
            <a:ext cx="3312368" cy="1962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Connector 6"/>
          <p:cNvCxnSpPr/>
          <p:nvPr/>
        </p:nvCxnSpPr>
        <p:spPr>
          <a:xfrm flipV="1">
            <a:off x="3563888" y="404664"/>
            <a:ext cx="2088232" cy="864096"/>
          </a:xfrm>
          <a:prstGeom prst="line">
            <a:avLst/>
          </a:prstGeom>
          <a:ln w="127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3635896" y="2464296"/>
            <a:ext cx="2044187" cy="892696"/>
          </a:xfrm>
          <a:prstGeom prst="line">
            <a:avLst/>
          </a:prstGeom>
          <a:ln w="127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195736" y="4085264"/>
            <a:ext cx="3456384" cy="567872"/>
          </a:xfrm>
          <a:prstGeom prst="line">
            <a:avLst/>
          </a:prstGeom>
          <a:ln w="127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231987" y="116632"/>
            <a:ext cx="1292341" cy="230832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txBody>
          <a:bodyPr wrap="none" rtlCol="0">
            <a:spAutoFit/>
          </a:bodyPr>
          <a:lstStyle/>
          <a:p>
            <a:r>
              <a:rPr lang="hr-HR" sz="900" b="1" dirty="0" smtClean="0"/>
              <a:t>NISKO RASLINJE – TIP 1</a:t>
            </a:r>
            <a:endParaRPr lang="hr-HR" sz="9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6156176" y="2190056"/>
            <a:ext cx="1292341" cy="230832"/>
          </a:xfrm>
          <a:prstGeom prst="rect">
            <a:avLst/>
          </a:prstGeom>
          <a:solidFill>
            <a:schemeClr val="bg1">
              <a:alpha val="73000"/>
            </a:schemeClr>
          </a:solidFill>
        </p:spPr>
        <p:txBody>
          <a:bodyPr wrap="none" rtlCol="0">
            <a:spAutoFit/>
          </a:bodyPr>
          <a:lstStyle/>
          <a:p>
            <a:r>
              <a:rPr lang="hr-HR" sz="900" b="1" dirty="0" smtClean="0"/>
              <a:t>NISKO RASLINJE – TIP 2</a:t>
            </a:r>
            <a:endParaRPr lang="hr-HR" sz="9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228184" y="4293096"/>
            <a:ext cx="1292341" cy="230832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txBody>
          <a:bodyPr wrap="none" rtlCol="0">
            <a:spAutoFit/>
          </a:bodyPr>
          <a:lstStyle/>
          <a:p>
            <a:r>
              <a:rPr lang="hr-HR" sz="900" b="1" dirty="0" smtClean="0"/>
              <a:t>NISKO RASLINJE – TIP 3</a:t>
            </a:r>
            <a:endParaRPr lang="hr-HR" sz="900" b="1" dirty="0"/>
          </a:p>
        </p:txBody>
      </p:sp>
      <p:pic>
        <p:nvPicPr>
          <p:cNvPr id="14" name="Picture 2" descr="C:\Users\Nexar\Desktop\balthazar-Model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8" t="1042" r="7737" b="2907"/>
          <a:stretch/>
        </p:blipFill>
        <p:spPr bwMode="auto">
          <a:xfrm>
            <a:off x="892479" y="4941168"/>
            <a:ext cx="344465" cy="564832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5588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X:\01 arhitektura_NEXAR\10_projekti TD\269_Dječji park Kumičićeva Ivanec TD_13-16\06_13-16 prezentacija\13-16 Grad 17.04.05\01 Materijali\oprema\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3" y="0"/>
            <a:ext cx="5971055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7544" y="6237312"/>
            <a:ext cx="5184576" cy="307696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pPr defTabSz="5755209"/>
            <a:r>
              <a:rPr lang="hr-HR" sz="1400" b="1" dirty="0" smtClean="0">
                <a:solidFill>
                  <a:prstClr val="black"/>
                </a:solidFill>
                <a:latin typeface="BankGothic Md BT" pitchFamily="34" charset="0"/>
              </a:rPr>
              <a:t>URBANA OPREMA</a:t>
            </a:r>
            <a:endParaRPr lang="hr-HR" sz="1400" b="1" dirty="0">
              <a:solidFill>
                <a:prstClr val="black"/>
              </a:solidFill>
              <a:latin typeface="BankGothic Md BT" pitchFamily="34" charset="0"/>
            </a:endParaRPr>
          </a:p>
        </p:txBody>
      </p:sp>
      <p:pic>
        <p:nvPicPr>
          <p:cNvPr id="4099" name="Picture 3" descr="X:\01 arhitektura_NEXAR\10_projekti TD\269_Dječji park Kumičićeva Ivanec TD_13-16\06_13-16 prezentacija\13-16 Grad 17.04.05\01 Materijali\oprema\stol i klupa 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300" y="2272739"/>
            <a:ext cx="2927605" cy="1948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X:\01 arhitektura_NEXAR\10_projekti TD\269_Dječji park Kumičićeva Ivanec TD_13-16\06_13-16 prezentacija\13-16 Grad 17.04.05\01 Materijali\oprema\bocce-ball-court-the-green-scene_269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207" y="4337396"/>
            <a:ext cx="2963603" cy="1899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X:\01 arhitektura_NEXAR\10_projekti TD\269_Dječji park Kumičićeva Ivanec TD_13-16\06_13-16 prezentacija\13-16 Grad 17.04.05\01 Materijali\oprema\66251-752155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301" y="185006"/>
            <a:ext cx="2927605" cy="19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X:\01 arhitektura_NEXAR\10_projekti TD\269_Dječji park Kumičićeva Ivanec TD_13-16\06_13-16 prezentacija\13-16 Grad 17.04.05\01 Materijali\oprema\viseca-kuglana-komplet-slika-3862465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4688" y="185917"/>
            <a:ext cx="1589440" cy="237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X:\01 arhitektura_NEXAR\10_projekti TD\269_Dječji park Kumičićeva Ivanec TD_13-16\06_13-16 prezentacija\13-16 Grad 17.04.05\01 Materijali\oprema\koš 2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992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610" y="4195667"/>
            <a:ext cx="1602518" cy="240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5865725" y="173832"/>
            <a:ext cx="502061" cy="230832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none" rtlCol="0">
            <a:spAutoFit/>
          </a:bodyPr>
          <a:lstStyle/>
          <a:p>
            <a:r>
              <a:rPr lang="hr-HR" sz="900" b="1" dirty="0" smtClean="0"/>
              <a:t>KLUPA</a:t>
            </a:r>
            <a:endParaRPr lang="hr-HR" sz="9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5864529" y="2276872"/>
            <a:ext cx="1018227" cy="230832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none" rtlCol="0">
            <a:spAutoFit/>
          </a:bodyPr>
          <a:lstStyle/>
          <a:p>
            <a:r>
              <a:rPr lang="hr-HR" sz="900" b="1" dirty="0" smtClean="0"/>
              <a:t>STOL S KLUPAMA</a:t>
            </a:r>
            <a:endParaRPr lang="hr-HR" sz="9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5868144" y="5934472"/>
            <a:ext cx="705642" cy="230832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none" rtlCol="0">
            <a:spAutoFit/>
          </a:bodyPr>
          <a:lstStyle/>
          <a:p>
            <a:r>
              <a:rPr lang="hr-HR" sz="900" b="1" dirty="0" smtClean="0"/>
              <a:t>BOĆALIŠTE</a:t>
            </a:r>
            <a:endParaRPr lang="hr-HR" sz="9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4121610" y="189384"/>
            <a:ext cx="1027845" cy="230832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none" rtlCol="0">
            <a:spAutoFit/>
          </a:bodyPr>
          <a:lstStyle/>
          <a:p>
            <a:r>
              <a:rPr lang="hr-HR" sz="900" b="1" dirty="0" smtClean="0"/>
              <a:t>VISEĆA KUGLANA</a:t>
            </a:r>
            <a:endParaRPr lang="hr-HR" sz="9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4139952" y="5934472"/>
            <a:ext cx="885179" cy="230832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none" rtlCol="0">
            <a:spAutoFit/>
          </a:bodyPr>
          <a:lstStyle/>
          <a:p>
            <a:r>
              <a:rPr lang="hr-HR" sz="900" b="1" dirty="0" smtClean="0"/>
              <a:t>KOŠ ZA SMEĆE</a:t>
            </a:r>
            <a:endParaRPr lang="hr-HR" sz="900" b="1" dirty="0"/>
          </a:p>
        </p:txBody>
      </p:sp>
      <p:pic>
        <p:nvPicPr>
          <p:cNvPr id="15" name="Picture 2" descr="C:\Users\Nexar\Desktop\balthazar-Model.png"/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8" t="1042" r="7737" b="2907"/>
          <a:stretch/>
        </p:blipFill>
        <p:spPr bwMode="auto">
          <a:xfrm>
            <a:off x="892479" y="4941168"/>
            <a:ext cx="344465" cy="564832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9469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 descr="X:\01 arhitektura_NEXAR\10_projekti TD\269_Dječji park Kumičićeva Ivanec TD_13-16\06_13-16 prezentacija\13-16 Grad 17.04.05\01 Materijali\oprema\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3" y="0"/>
            <a:ext cx="5971055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6237312"/>
            <a:ext cx="5184576" cy="307696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pPr defTabSz="5755209"/>
            <a:r>
              <a:rPr lang="hr-HR" sz="1400" b="1" dirty="0" smtClean="0">
                <a:solidFill>
                  <a:prstClr val="black"/>
                </a:solidFill>
                <a:latin typeface="BankGothic Md BT" pitchFamily="34" charset="0"/>
              </a:rPr>
              <a:t>IGRAČKE</a:t>
            </a:r>
            <a:endParaRPr lang="hr-HR" sz="1400" b="1" dirty="0">
              <a:solidFill>
                <a:prstClr val="black"/>
              </a:solidFill>
              <a:latin typeface="BankGothic Md BT" pitchFamily="34" charset="0"/>
            </a:endParaRPr>
          </a:p>
        </p:txBody>
      </p:sp>
      <p:pic>
        <p:nvPicPr>
          <p:cNvPr id="5123" name="Picture 3" descr="X:\01 arhitektura_NEXAR\10_projekti TD\269_Dječji park Kumičićeva Ivanec TD_13-16\06_13-16 prezentacija\13-16 Grad 17.04.05\01 Materijali\Captur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951" b="6925"/>
          <a:stretch/>
        </p:blipFill>
        <p:spPr bwMode="auto">
          <a:xfrm>
            <a:off x="5652120" y="-27384"/>
            <a:ext cx="1584176" cy="469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X:\01 arhitektura_NEXAR\10_projekti TD\269_Dječji park Kumičićeva Ivanec TD_13-16\06_13-16 prezentacija\13-16 Grad 17.04.05\01 Materijali\Captur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66" r="13511" b="2426"/>
          <a:stretch/>
        </p:blipFill>
        <p:spPr bwMode="auto">
          <a:xfrm>
            <a:off x="7433439" y="-28728"/>
            <a:ext cx="1515172" cy="4697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X:\01 arhitektura_NEXAR\10_projekti TD\269_Dječji park Kumičićeva Ivanec TD_13-16\06_13-16 prezentacija\13-16 Grad 17.04.05\01 Materijali\321eb19b02fae83d90221da6121bcf6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19" y="4797152"/>
            <a:ext cx="1721801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X:\01 arhitektura_NEXAR\10_projekti TD\269_Dječji park Kumičićeva Ivanec TD_13-16\06_13-16 prezentacija\13-16 Grad 17.04.05\01 Materijali\oprema\pjesak__wide-xxlarge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54"/>
          <a:stretch/>
        </p:blipFill>
        <p:spPr bwMode="auto">
          <a:xfrm>
            <a:off x="7377915" y="4797152"/>
            <a:ext cx="1637616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X:\01 arhitektura_NEXAR\10_projekti TD\269_Dječji park Kumičićeva Ivanec TD_13-16\06_13-16 prezentacija\13-16 Grad 17.04.05\01 Materijali\oprema\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61" y="3664150"/>
            <a:ext cx="194608" cy="196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X:\01 arhitektura_NEXAR\10_projekti TD\269_Dječji park Kumičićeva Ivanec TD_13-16\06_13-16 prezentacija\13-16 Grad 17.04.05\01 Materijali\oprema\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134" y="3100841"/>
            <a:ext cx="188634" cy="184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X:\01 arhitektura_NEXAR\10_projekti TD\269_Dječji park Kumičićeva Ivanec TD_13-16\06_13-16 prezentacija\13-16 Grad 17.04.05\01 Materijali\oprema\6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664150"/>
            <a:ext cx="194497" cy="196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X:\01 arhitektura_NEXAR\10_projekti TD\269_Dječji park Kumičićeva Ivanec TD_13-16\06_13-16 prezentacija\13-16 Grad 17.04.05\01 Materijali\oprema\5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8935" y="3140968"/>
            <a:ext cx="196881" cy="19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X:\01 arhitektura_NEXAR\10_projekti TD\269_Dječji park Kumičićeva Ivanec TD_13-16\06_13-16 prezentacija\13-16 Grad 17.04.05\01 Materijali\oprema\4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596" y="2123573"/>
            <a:ext cx="189129" cy="196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X:\01 arhitektura_NEXAR\10_projekti TD\269_Dječji park Kumičićeva Ivanec TD_13-16\06_13-16 prezentacija\13-16 Grad 17.04.05\01 Materijali\oprema\3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596" y="1556792"/>
            <a:ext cx="217164" cy="21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X:\01 arhitektura_NEXAR\10_projekti TD\269_Dječji park Kumičićeva Ivanec TD_13-16\06_13-16 prezentacija\13-16 Grad 17.04.05\01 Materijali\oprema\1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803" y="1522109"/>
            <a:ext cx="202901" cy="20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 descr="X:\01 arhitektura_NEXAR\10_projekti TD\269_Dječji park Kumičićeva Ivanec TD_13-16\06_13-16 prezentacija\13-16 Grad 17.04.05\01 Materijali\oprema\2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230" y="1988840"/>
            <a:ext cx="179578" cy="177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X:\01 arhitektura_NEXAR\10_projekti TD\269_Dječji park Kumičićeva Ivanec TD_13-16\06_13-16 prezentacija\13-16 Grad 17.04.05\01 Materijali\oprema\9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306527"/>
            <a:ext cx="196881" cy="194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X:\01 arhitektura_NEXAR\10_projekti TD\269_Dječji park Kumičićeva Ivanec TD_13-16\06_13-16 prezentacija\13-16 Grad 17.04.05\01 Materijali\oprema\10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1932" y="1729359"/>
            <a:ext cx="189788" cy="187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5" descr="X:\01 arhitektura_NEXAR\10_projekti TD\269_Dječji park Kumičićeva Ivanec TD_13-16\06_13-16 prezentacija\13-16 Grad 17.04.05\01 Materijali\oprema\10.jp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4327" y="4861037"/>
            <a:ext cx="154017" cy="15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4" descr="X:\01 arhitektura_NEXAR\10_projekti TD\269_Dječji park Kumičićeva Ivanec TD_13-16\06_13-16 prezentacija\13-16 Grad 17.04.05\01 Materijali\oprema\9.jp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861037"/>
            <a:ext cx="154017" cy="15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884644" y="-27384"/>
            <a:ext cx="7922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100" b="1" dirty="0" smtClean="0"/>
              <a:t>NJIHALICA</a:t>
            </a:r>
            <a:endParaRPr lang="hr-HR" sz="11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5884644" y="1196752"/>
            <a:ext cx="1266693" cy="261610"/>
          </a:xfrm>
          <a:prstGeom prst="rect">
            <a:avLst/>
          </a:prstGeom>
          <a:solidFill>
            <a:schemeClr val="bg1">
              <a:alpha val="61000"/>
            </a:schemeClr>
          </a:solidFill>
        </p:spPr>
        <p:txBody>
          <a:bodyPr wrap="none" rtlCol="0">
            <a:spAutoFit/>
          </a:bodyPr>
          <a:lstStyle/>
          <a:p>
            <a:r>
              <a:rPr lang="hr-HR" sz="1100" b="1" dirty="0" smtClean="0"/>
              <a:t>LJULJAČKA-KORPA</a:t>
            </a:r>
            <a:endParaRPr lang="hr-HR" sz="11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5884644" y="2519318"/>
            <a:ext cx="56778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100" b="1" dirty="0" smtClean="0"/>
              <a:t>TUNEL</a:t>
            </a:r>
            <a:endParaRPr lang="hr-HR" sz="11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5884644" y="3599438"/>
            <a:ext cx="896399" cy="261610"/>
          </a:xfrm>
          <a:prstGeom prst="rect">
            <a:avLst/>
          </a:prstGeom>
          <a:solidFill>
            <a:schemeClr val="bg1">
              <a:alpha val="61000"/>
            </a:schemeClr>
          </a:solidFill>
        </p:spPr>
        <p:txBody>
          <a:bodyPr wrap="none" rtlCol="0">
            <a:spAutoFit/>
          </a:bodyPr>
          <a:lstStyle/>
          <a:p>
            <a:r>
              <a:rPr lang="hr-HR" sz="1100" b="1" dirty="0" smtClean="0"/>
              <a:t>NJIHALICA 2</a:t>
            </a:r>
            <a:endParaRPr lang="hr-HR" sz="11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5893167" y="4823574"/>
            <a:ext cx="1055097" cy="261610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none" rtlCol="0">
            <a:spAutoFit/>
          </a:bodyPr>
          <a:lstStyle/>
          <a:p>
            <a:r>
              <a:rPr lang="hr-HR" sz="1100" b="1" dirty="0" smtClean="0"/>
              <a:t>ZELENI VALOVI</a:t>
            </a:r>
            <a:endParaRPr lang="hr-HR" sz="11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7596219" y="-27384"/>
            <a:ext cx="79380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100" b="1" dirty="0" smtClean="0"/>
              <a:t>TOBOGAN</a:t>
            </a:r>
            <a:endParaRPr lang="hr-HR" sz="11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7596219" y="1124744"/>
            <a:ext cx="77777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100" b="1" dirty="0" smtClean="0"/>
              <a:t>VRTULJAK</a:t>
            </a:r>
            <a:endParaRPr lang="hr-HR" sz="11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7596219" y="2375302"/>
            <a:ext cx="8996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100" b="1" dirty="0" smtClean="0"/>
              <a:t>KLACKALICA</a:t>
            </a:r>
            <a:endParaRPr lang="hr-HR" sz="11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7596219" y="3527430"/>
            <a:ext cx="80983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100" b="1" dirty="0" smtClean="0"/>
              <a:t>LJULJAČKA</a:t>
            </a:r>
            <a:endParaRPr lang="hr-HR" sz="11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668227" y="4823574"/>
            <a:ext cx="809837" cy="261610"/>
          </a:xfrm>
          <a:prstGeom prst="rect">
            <a:avLst/>
          </a:prstGeom>
          <a:solidFill>
            <a:schemeClr val="bg1">
              <a:alpha val="66000"/>
            </a:schemeClr>
          </a:solidFill>
        </p:spPr>
        <p:txBody>
          <a:bodyPr wrap="none" rtlCol="0">
            <a:spAutoFit/>
          </a:bodyPr>
          <a:lstStyle/>
          <a:p>
            <a:r>
              <a:rPr lang="hr-HR" sz="1100" b="1" dirty="0" smtClean="0"/>
              <a:t>PJEŠĆANIK</a:t>
            </a:r>
            <a:endParaRPr lang="hr-HR" sz="1100" b="1" dirty="0"/>
          </a:p>
        </p:txBody>
      </p:sp>
      <p:pic>
        <p:nvPicPr>
          <p:cNvPr id="33" name="Picture 2" descr="C:\Users\Nexar\Desktop\balthazar-Model.png"/>
          <p:cNvPicPr>
            <a:picLocks noChangeAspect="1" noChangeArrowheads="1"/>
          </p:cNvPicPr>
          <p:nvPr/>
        </p:nvPicPr>
        <p:blipFill rotWithShape="1">
          <a:blip r:embed="rId29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8" t="1042" r="7737" b="2907"/>
          <a:stretch/>
        </p:blipFill>
        <p:spPr bwMode="auto">
          <a:xfrm>
            <a:off x="892479" y="4941168"/>
            <a:ext cx="344465" cy="564832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8915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6289656"/>
            <a:ext cx="5184576" cy="307696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pPr defTabSz="5755209"/>
            <a:r>
              <a:rPr lang="hr-HR" sz="1400" b="1" dirty="0" smtClean="0">
                <a:solidFill>
                  <a:prstClr val="black"/>
                </a:solidFill>
                <a:latin typeface="BankGothic Md BT" pitchFamily="34" charset="0"/>
              </a:rPr>
              <a:t>PROSTORNI PRIKAZ</a:t>
            </a:r>
            <a:endParaRPr lang="hr-HR" sz="1400" b="1" dirty="0">
              <a:solidFill>
                <a:prstClr val="black"/>
              </a:solidFill>
              <a:latin typeface="BankGothic Md BT" pitchFamily="34" charset="0"/>
            </a:endParaRPr>
          </a:p>
        </p:txBody>
      </p:sp>
      <p:pic>
        <p:nvPicPr>
          <p:cNvPr id="4" name="Picture 2" descr="X:\01 arhitektura_NEXAR\10_projekti TD\269_Dječji park Kumičićeva Ivanec TD_13-16\06_13-16 prezentacija\13-16 Grad 17.04.05\01 Materijali\renderi\kumiciceva_render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44000" cy="534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387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6289656"/>
            <a:ext cx="5184576" cy="307696"/>
          </a:xfrm>
          <a:prstGeom prst="rect">
            <a:avLst/>
          </a:prstGeom>
          <a:noFill/>
        </p:spPr>
        <p:txBody>
          <a:bodyPr wrap="square" lIns="91373" tIns="45680" rIns="91373" bIns="45680" rtlCol="0">
            <a:spAutoFit/>
          </a:bodyPr>
          <a:lstStyle/>
          <a:p>
            <a:pPr defTabSz="5755209"/>
            <a:r>
              <a:rPr lang="hr-HR" sz="1400" b="1" dirty="0" smtClean="0">
                <a:solidFill>
                  <a:prstClr val="black"/>
                </a:solidFill>
                <a:latin typeface="BankGothic Md BT" pitchFamily="34" charset="0"/>
              </a:rPr>
              <a:t>PROSTORNI PRIKAZ</a:t>
            </a:r>
            <a:endParaRPr lang="hr-HR" sz="1400" b="1" dirty="0">
              <a:solidFill>
                <a:prstClr val="black"/>
              </a:solidFill>
              <a:latin typeface="BankGothic Md BT" pitchFamily="34" charset="0"/>
            </a:endParaRPr>
          </a:p>
        </p:txBody>
      </p:sp>
      <p:pic>
        <p:nvPicPr>
          <p:cNvPr id="1027" name="Picture 3" descr="X:\01 arhitektura_NEXAR\10_projekti TD\269_Dječji park Kumičićeva Ivanec TD_13-16\04_13-16 projekt\01_13-16 IR\02_renderi\postojece stanj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9137431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X:\01 arhitektura_NEXAR\10_projekti TD\269_Dječji park Kumičićeva Ivanec TD_13-16\06_13-16 prezentacija\13-16 Grad 17.04.05\01 Materijali\renderi\kumiciceva_render_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9" y="1035572"/>
            <a:ext cx="9144000" cy="4467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200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728</TotalTime>
  <Words>146</Words>
  <Application>Microsoft Office PowerPoint</Application>
  <PresentationFormat>On-screen Show (4:3)</PresentationFormat>
  <Paragraphs>65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Vedrana</dc:creator>
  <cp:lastModifiedBy>Nexar</cp:lastModifiedBy>
  <cp:revision>43</cp:revision>
  <dcterms:created xsi:type="dcterms:W3CDTF">2017-04-05T08:34:46Z</dcterms:created>
  <dcterms:modified xsi:type="dcterms:W3CDTF">2017-04-19T10:41:28Z</dcterms:modified>
</cp:coreProperties>
</file>